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63" r:id="rId2"/>
    <p:sldId id="304" r:id="rId3"/>
    <p:sldId id="257" r:id="rId4"/>
    <p:sldId id="262" r:id="rId5"/>
    <p:sldId id="263" r:id="rId6"/>
    <p:sldId id="265" r:id="rId7"/>
    <p:sldId id="305" r:id="rId8"/>
    <p:sldId id="266" r:id="rId9"/>
    <p:sldId id="281" r:id="rId10"/>
    <p:sldId id="283" r:id="rId11"/>
    <p:sldId id="280" r:id="rId12"/>
    <p:sldId id="324" r:id="rId13"/>
    <p:sldId id="270" r:id="rId14"/>
    <p:sldId id="268" r:id="rId15"/>
    <p:sldId id="302" r:id="rId16"/>
    <p:sldId id="271" r:id="rId17"/>
    <p:sldId id="272" r:id="rId18"/>
    <p:sldId id="273" r:id="rId19"/>
    <p:sldId id="285" r:id="rId20"/>
    <p:sldId id="274" r:id="rId21"/>
    <p:sldId id="287" r:id="rId22"/>
    <p:sldId id="288" r:id="rId23"/>
    <p:sldId id="276" r:id="rId24"/>
    <p:sldId id="325" r:id="rId25"/>
    <p:sldId id="289" r:id="rId26"/>
    <p:sldId id="292" r:id="rId27"/>
    <p:sldId id="277" r:id="rId28"/>
    <p:sldId id="291" r:id="rId29"/>
    <p:sldId id="279" r:id="rId30"/>
    <p:sldId id="312" r:id="rId31"/>
    <p:sldId id="261" r:id="rId32"/>
    <p:sldId id="297" r:id="rId33"/>
    <p:sldId id="310" r:id="rId34"/>
    <p:sldId id="296" r:id="rId35"/>
    <p:sldId id="311" r:id="rId36"/>
    <p:sldId id="275" r:id="rId37"/>
    <p:sldId id="294" r:id="rId38"/>
    <p:sldId id="293" r:id="rId39"/>
    <p:sldId id="298" r:id="rId40"/>
    <p:sldId id="301" r:id="rId41"/>
    <p:sldId id="300" r:id="rId42"/>
    <p:sldId id="309" r:id="rId43"/>
    <p:sldId id="308" r:id="rId44"/>
    <p:sldId id="303" r:id="rId45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08FCD-0DF6-45A0-BC4F-9F6A52628F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035AC-0476-4715-8513-72D4FF703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6843D-F5E2-456A-81C8-EE5D3ED39B95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894FF-646D-49EB-991E-5A6BED8E2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FF67-FA2C-42FA-80B1-D264EEA11400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0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5A92-6D78-42A8-AD36-71CDD08F7B06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3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6667-C3FA-471E-B36E-3B774DCE6202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TSI Op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1">
            <a:extLst>
              <a:ext uri="{FF2B5EF4-FFF2-40B4-BE49-F238E27FC236}">
                <a16:creationId xmlns:a16="http://schemas.microsoft.com/office/drawing/2014/main" id="{30528C0C-7545-4B97-8C57-5973A26BE155}"/>
              </a:ext>
            </a:extLst>
          </p:cNvPr>
          <p:cNvSpPr/>
          <p:nvPr userDrawn="1"/>
        </p:nvSpPr>
        <p:spPr>
          <a:xfrm>
            <a:off x="0" y="4294188"/>
            <a:ext cx="9144000" cy="2417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he-IL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662F5075-E9A9-4458-B18E-2DB3CB66D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9108" y="4755684"/>
            <a:ext cx="8387395" cy="586931"/>
          </a:xfrm>
        </p:spPr>
        <p:txBody>
          <a:bodyPr anchor="t"/>
          <a:lstStyle>
            <a:lvl1pPr algn="l">
              <a:defRPr sz="3600" b="1" cap="all">
                <a:solidFill>
                  <a:srgbClr val="004A8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49108" y="5393562"/>
            <a:ext cx="8411671" cy="468895"/>
          </a:xfr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4A8D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867D2A-B917-4022-A00D-576EC2D08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4775" y="6618288"/>
            <a:ext cx="1044575" cy="187325"/>
          </a:xfrm>
        </p:spPr>
        <p:txBody>
          <a:bodyPr/>
          <a:lstStyle>
            <a:lvl1pPr algn="just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© All rights reserved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35540"/>
      </p:ext>
    </p:extLst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1F0-A229-4746-9ED4-A0BF0680130A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E014C-1DBC-478A-A49A-25166EDCC2F4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7BC1-8F38-4F10-966B-CFD1D2D95B46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DEBF-E1A7-421B-9605-7AC22D91846E}" type="datetime1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2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7D08-2A8A-42AA-ABCA-B8ADDA0432D4}" type="datetime1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4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FF1E-945E-4E1F-A061-4F9CEF556226}" type="datetime1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0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4CE2-9C2A-420F-B3A4-6512F85AD533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1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AD30-9810-405F-BD72-96332023569B}" type="datetime1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6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8A6F-B4D5-4750-80AD-4EDFA0147E8F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DAE7-0187-4C1B-B7C1-2727988F0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82E8C9-54F3-400E-8D72-08997816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959822"/>
            <a:ext cx="8386762" cy="587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Automated Test Oracles for </a:t>
            </a:r>
            <a:br>
              <a:rPr lang="en-US" dirty="0"/>
            </a:br>
            <a:r>
              <a:rPr lang="en-US" dirty="0"/>
              <a:t>Machine Learning Software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E28013B-EC20-4E9F-9A7A-148AFA30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63" y="5394325"/>
            <a:ext cx="8412162" cy="46831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PD Dr. Steffen Herbold</a:t>
            </a:r>
            <a:endParaRPr lang="he-IL" altLang="en-US" dirty="0"/>
          </a:p>
        </p:txBody>
      </p:sp>
      <p:sp>
        <p:nvSpPr>
          <p:cNvPr id="7173" name="מציין מיקום של כותרת תחתונה 4">
            <a:extLst>
              <a:ext uri="{FF2B5EF4-FFF2-40B4-BE49-F238E27FC236}">
                <a16:creationId xmlns:a16="http://schemas.microsoft.com/office/drawing/2014/main" id="{32EA510C-1A87-44A2-B949-567F404409E4}"/>
              </a:ext>
            </a:extLst>
          </p:cNvPr>
          <p:cNvSpPr txBox="1">
            <a:spLocks/>
          </p:cNvSpPr>
          <p:nvPr/>
        </p:nvSpPr>
        <p:spPr bwMode="auto">
          <a:xfrm>
            <a:off x="517525" y="6575425"/>
            <a:ext cx="10445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90000"/>
              <a:buBlip>
                <a:blip r:embed="rId2"/>
              </a:buBlip>
              <a:defRPr sz="28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20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6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Blip>
                <a:blip r:embed="rId2"/>
              </a:buBlip>
              <a:defRPr sz="140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en-GB" altLang="en-US" sz="800">
                <a:solidFill>
                  <a:srgbClr val="7F7F7F"/>
                </a:solidFill>
                <a:cs typeface="Arial" panose="020B0604020202020204" pitchFamily="34" charset="0"/>
              </a:rPr>
              <a:t>© All rights reserved</a:t>
            </a:r>
            <a:endParaRPr lang="en-US" altLang="en-US" sz="8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3CC80D-2258-4A7E-90F7-522015F16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60" y="6101516"/>
            <a:ext cx="3538277" cy="661234"/>
          </a:xfrm>
          <a:prstGeom prst="rect">
            <a:avLst/>
          </a:prstGeom>
        </p:spPr>
      </p:pic>
    </p:spTree>
  </p:cSld>
  <p:clrMapOvr>
    <a:masterClrMapping/>
  </p:clrMapOvr>
  <p:transition advClick="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52" y="2277804"/>
            <a:ext cx="7061489" cy="369859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21103727">
            <a:off x="-151059" y="916461"/>
            <a:ext cx="9526534" cy="15288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err="1"/>
              <a:t>Testing</a:t>
            </a:r>
            <a:r>
              <a:rPr lang="de-DE" sz="4400" dirty="0"/>
              <a:t> </a:t>
            </a:r>
            <a:r>
              <a:rPr lang="de-DE" sz="4400" dirty="0" err="1"/>
              <a:t>Machine</a:t>
            </a:r>
            <a:r>
              <a:rPr lang="de-DE" sz="4400" dirty="0"/>
              <a:t> Learning Software </a:t>
            </a:r>
          </a:p>
          <a:p>
            <a:pPr algn="ctr"/>
            <a:r>
              <a:rPr lang="de-DE" sz="4400" dirty="0" err="1"/>
              <a:t>for</a:t>
            </a:r>
            <a:r>
              <a:rPr lang="de-DE" sz="4400" dirty="0"/>
              <a:t> </a:t>
            </a:r>
            <a:r>
              <a:rPr lang="de-DE" sz="4400" dirty="0" err="1"/>
              <a:t>Dummies</a:t>
            </a:r>
            <a:endParaRPr lang="en-US" sz="4400" dirty="0"/>
          </a:p>
        </p:txBody>
      </p:sp>
      <p:pic>
        <p:nvPicPr>
          <p:cNvPr id="7" name="Grafik 6" descr="File:Cancelled cross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778982"/>
            <a:ext cx="5522976" cy="5522976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 descr="May | 2009 | Empowering Roots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426463"/>
            <a:ext cx="1955316" cy="2440991"/>
          </a:xfrm>
          <a:prstGeom prst="rect">
            <a:avLst/>
          </a:prstGeom>
        </p:spPr>
      </p:pic>
      <p:pic>
        <p:nvPicPr>
          <p:cNvPr id="5" name="Grafik 4" descr="Mr. Martinez's English Class - Delran High School - h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89" y="2882189"/>
            <a:ext cx="6231403" cy="2548504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3796588" y="490117"/>
            <a:ext cx="3767328" cy="1872692"/>
          </a:xfrm>
          <a:prstGeom prst="cloudCallout">
            <a:avLst>
              <a:gd name="adj1" fmla="val -78200"/>
              <a:gd name="adj2" fmla="val 441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Scientific </a:t>
            </a:r>
          </a:p>
          <a:p>
            <a:pPr algn="ctr"/>
            <a:r>
              <a:rPr lang="de-DE" sz="2000" dirty="0" err="1"/>
              <a:t>Literature</a:t>
            </a:r>
            <a:r>
              <a:rPr lang="de-DE" sz="2000" dirty="0"/>
              <a:t>?</a:t>
            </a:r>
            <a:endParaRPr lang="en-US" sz="20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  <a:p>
            <a:endParaRPr lang="de-DE" dirty="0"/>
          </a:p>
          <a:p>
            <a:r>
              <a:rPr lang="de-DE" b="1" dirty="0" err="1"/>
              <a:t>Oracles</a:t>
            </a:r>
            <a:r>
              <a:rPr lang="de-DE" b="1" dirty="0"/>
              <a:t> and pseudo </a:t>
            </a:r>
            <a:r>
              <a:rPr lang="de-DE" b="1" dirty="0" err="1"/>
              <a:t>oracles</a:t>
            </a:r>
            <a:endParaRPr lang="de-DE" b="1" dirty="0"/>
          </a:p>
          <a:p>
            <a:endParaRPr lang="de-DE" dirty="0"/>
          </a:p>
          <a:p>
            <a:r>
              <a:rPr lang="de-DE" dirty="0"/>
              <a:t>Trivial </a:t>
            </a:r>
            <a:r>
              <a:rPr lang="de-DE" dirty="0" err="1"/>
              <a:t>Oracles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0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87399" y="2127251"/>
            <a:ext cx="6600953" cy="3441699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/>
              <a:t>Test Driver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Software </a:t>
            </a:r>
            <a:r>
              <a:rPr lang="de-DE" dirty="0" err="1"/>
              <a:t>Testing</a:t>
            </a:r>
            <a:r>
              <a:rPr lang="de-DE" dirty="0"/>
              <a:t>!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944523" y="2755048"/>
            <a:ext cx="1301243" cy="53400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Test Case 1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2245766" y="2755048"/>
            <a:ext cx="1301243" cy="53400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…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547009" y="2755047"/>
            <a:ext cx="1301243" cy="53400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Test Case n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1291131" y="3408883"/>
            <a:ext cx="2659077" cy="1909267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1874113" y="3996373"/>
            <a:ext cx="1484173" cy="7342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Test </a:t>
            </a:r>
            <a:r>
              <a:rPr lang="de-DE" dirty="0" err="1"/>
              <a:t>Object</a:t>
            </a:r>
            <a:endParaRPr lang="en-US" b="1" dirty="0"/>
          </a:p>
        </p:txBody>
      </p:sp>
      <p:sp>
        <p:nvSpPr>
          <p:cNvPr id="10" name="Rechteck 9"/>
          <p:cNvSpPr/>
          <p:nvPr/>
        </p:nvSpPr>
        <p:spPr>
          <a:xfrm>
            <a:off x="4180636" y="3573131"/>
            <a:ext cx="1477671" cy="53400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Result</a:t>
            </a:r>
            <a:r>
              <a:rPr lang="de-DE" dirty="0"/>
              <a:t> 1</a:t>
            </a:r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4180635" y="4107140"/>
            <a:ext cx="1477671" cy="53400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…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4180634" y="4628520"/>
            <a:ext cx="1477671" cy="53400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Result</a:t>
            </a:r>
            <a:r>
              <a:rPr lang="de-DE" dirty="0"/>
              <a:t> n</a:t>
            </a:r>
            <a:endParaRPr lang="en-US" dirty="0"/>
          </a:p>
        </p:txBody>
      </p:sp>
      <p:sp>
        <p:nvSpPr>
          <p:cNvPr id="13" name="Rechteck 12"/>
          <p:cNvSpPr/>
          <p:nvPr/>
        </p:nvSpPr>
        <p:spPr>
          <a:xfrm>
            <a:off x="5658305" y="3573131"/>
            <a:ext cx="1477671" cy="53400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Expectation</a:t>
            </a:r>
            <a:r>
              <a:rPr lang="de-DE" dirty="0"/>
              <a:t> 1</a:t>
            </a:r>
            <a:endParaRPr lang="en-US" dirty="0"/>
          </a:p>
        </p:txBody>
      </p:sp>
      <p:sp>
        <p:nvSpPr>
          <p:cNvPr id="14" name="Rechteck 13"/>
          <p:cNvSpPr/>
          <p:nvPr/>
        </p:nvSpPr>
        <p:spPr>
          <a:xfrm>
            <a:off x="5657796" y="4107140"/>
            <a:ext cx="1477671" cy="53400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…</a:t>
            </a:r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5654646" y="4628520"/>
            <a:ext cx="1477671" cy="534009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Expectation</a:t>
            </a:r>
            <a:r>
              <a:rPr lang="de-DE" dirty="0"/>
              <a:t> n</a:t>
            </a:r>
            <a:endParaRPr lang="en-US" dirty="0"/>
          </a:p>
        </p:txBody>
      </p:sp>
      <p:cxnSp>
        <p:nvCxnSpPr>
          <p:cNvPr id="23" name="Gerade Verbindung mit Pfeil 22"/>
          <p:cNvCxnSpPr>
            <a:stCxn id="9" idx="0"/>
          </p:cNvCxnSpPr>
          <p:nvPr/>
        </p:nvCxnSpPr>
        <p:spPr>
          <a:xfrm flipH="1">
            <a:off x="2616200" y="3408883"/>
            <a:ext cx="4470" cy="58749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endCxn id="9" idx="3"/>
          </p:cNvCxnSpPr>
          <p:nvPr/>
        </p:nvCxnSpPr>
        <p:spPr>
          <a:xfrm>
            <a:off x="3371850" y="4363516"/>
            <a:ext cx="578358" cy="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hteckige Legende 26"/>
              <p:cNvSpPr/>
              <p:nvPr/>
            </p:nvSpPr>
            <p:spPr>
              <a:xfrm>
                <a:off x="5334000" y="1384365"/>
                <a:ext cx="1377950" cy="612648"/>
              </a:xfrm>
              <a:prstGeom prst="wedgeRectCallout">
                <a:avLst>
                  <a:gd name="adj1" fmla="val -116573"/>
                  <a:gd name="adj2" fmla="val 18895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Input: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hteckige Legend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384365"/>
                <a:ext cx="1377950" cy="612648"/>
              </a:xfrm>
              <a:prstGeom prst="wedgeRectCallout">
                <a:avLst>
                  <a:gd name="adj1" fmla="val -116573"/>
                  <a:gd name="adj2" fmla="val 188951"/>
                </a:avLst>
              </a:prstGeom>
              <a:blipFill>
                <a:blip r:embed="rId2"/>
                <a:stretch>
                  <a:fillRect t="-32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hteckige Legende 27"/>
              <p:cNvSpPr/>
              <p:nvPr/>
            </p:nvSpPr>
            <p:spPr>
              <a:xfrm>
                <a:off x="7555583" y="3702628"/>
                <a:ext cx="1377950" cy="612648"/>
              </a:xfrm>
              <a:prstGeom prst="wedgeRectCallout">
                <a:avLst>
                  <a:gd name="adj1" fmla="val -99984"/>
                  <a:gd name="adj2" fmla="val -18346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err="1"/>
                  <a:t>Expectation</a:t>
                </a:r>
                <a:r>
                  <a:rPr lang="de-DE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hteckige Legend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583" y="3702628"/>
                <a:ext cx="1377950" cy="612648"/>
              </a:xfrm>
              <a:prstGeom prst="wedgeRectCallout">
                <a:avLst>
                  <a:gd name="adj1" fmla="val -99984"/>
                  <a:gd name="adj2" fmla="val -18346"/>
                </a:avLst>
              </a:prstGeom>
              <a:blipFill>
                <a:blip r:embed="rId3"/>
                <a:stretch>
                  <a:fillRect t="-6863" r="-1744" b="-58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hteckige Legende 28"/>
              <p:cNvSpPr/>
              <p:nvPr/>
            </p:nvSpPr>
            <p:spPr>
              <a:xfrm>
                <a:off x="5925768" y="5420202"/>
                <a:ext cx="1377950" cy="612648"/>
              </a:xfrm>
              <a:prstGeom prst="wedgeRectCallout">
                <a:avLst>
                  <a:gd name="adj1" fmla="val -84315"/>
                  <a:gd name="adj2" fmla="val -109557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err="1"/>
                  <a:t>Result</a:t>
                </a:r>
                <a:r>
                  <a:rPr lang="de-DE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hteckige Legend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768" y="5420202"/>
                <a:ext cx="1377950" cy="612648"/>
              </a:xfrm>
              <a:prstGeom prst="wedgeRectCallout">
                <a:avLst>
                  <a:gd name="adj1" fmla="val -84315"/>
                  <a:gd name="adj2" fmla="val -109557"/>
                </a:avLst>
              </a:prstGeom>
              <a:blipFill>
                <a:blip r:embed="rId4"/>
                <a:stretch>
                  <a:fillRect b="-304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6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Test Oracle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Determines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expectation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 descr="Ancient Gree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7" y="1825626"/>
            <a:ext cx="4942430" cy="336085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Oracle Problem</a:t>
            </a:r>
            <a:endParaRPr lang="en-US" dirty="0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47802"/>
            <a:ext cx="7886700" cy="3227499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3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Pseudo </a:t>
            </a:r>
            <a:r>
              <a:rPr lang="de-DE" dirty="0" err="1"/>
              <a:t>Oracles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Simulates</a:t>
            </a:r>
            <a:r>
              <a:rPr lang="de-DE" dirty="0"/>
              <a:t> a real </a:t>
            </a:r>
            <a:r>
              <a:rPr lang="de-DE" dirty="0" err="1"/>
              <a:t>oracle</a:t>
            </a:r>
            <a:endParaRPr lang="de-DE" dirty="0"/>
          </a:p>
          <a:p>
            <a:r>
              <a:rPr lang="de-DE" dirty="0" err="1"/>
              <a:t>Usefull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validate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algorithms</a:t>
            </a:r>
            <a:endParaRPr lang="de-DE" dirty="0"/>
          </a:p>
        </p:txBody>
      </p:sp>
      <p:pic>
        <p:nvPicPr>
          <p:cNvPr id="4" name="Grafik 3" descr="Thought of the Day | PUMABydesign001's Blo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9" y="1825625"/>
            <a:ext cx="3299435" cy="23717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752698" y="6311899"/>
            <a:ext cx="5391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URWPalladioL-Roma"/>
              </a:rPr>
              <a:t>M. D. Davis and E. J. </a:t>
            </a:r>
            <a:r>
              <a:rPr lang="en-US" sz="1200" dirty="0" err="1">
                <a:latin typeface="URWPalladioL-Roma"/>
              </a:rPr>
              <a:t>Weyuker</a:t>
            </a:r>
            <a:r>
              <a:rPr lang="en-US" sz="1200" dirty="0">
                <a:latin typeface="URWPalladioL-Roma"/>
              </a:rPr>
              <a:t>, “Pseudo-oracles for non-testable programs,” in </a:t>
            </a:r>
            <a:r>
              <a:rPr lang="en-US" sz="1200" dirty="0">
                <a:latin typeface="URWPalladioL-Ital"/>
              </a:rPr>
              <a:t>Proceedings of the ACM ’81 Conference</a:t>
            </a:r>
            <a:r>
              <a:rPr lang="en-US" sz="1200" dirty="0">
                <a:latin typeface="URWPalladioL-Roma"/>
              </a:rPr>
              <a:t>,</a:t>
            </a:r>
            <a:endParaRPr lang="en-US" sz="1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8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caterpillar to butterf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22" y="2060183"/>
            <a:ext cx="2699157" cy="16738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676286" cy="1325563"/>
          </a:xfrm>
        </p:spPr>
        <p:txBody>
          <a:bodyPr/>
          <a:lstStyle/>
          <a:p>
            <a:r>
              <a:rPr lang="de-DE" dirty="0"/>
              <a:t>Pseudo </a:t>
            </a:r>
            <a:r>
              <a:rPr lang="de-DE" dirty="0" err="1"/>
              <a:t>Oracles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4689" cy="4351338"/>
          </a:xfrm>
        </p:spPr>
        <p:txBody>
          <a:bodyPr/>
          <a:lstStyle/>
          <a:p>
            <a:r>
              <a:rPr lang="de-DE" dirty="0"/>
              <a:t>Approach 1: </a:t>
            </a:r>
            <a:r>
              <a:rPr lang="de-DE" dirty="0" err="1"/>
              <a:t>Metamorphic</a:t>
            </a:r>
            <a:r>
              <a:rPr lang="de-DE" dirty="0"/>
              <a:t> </a:t>
            </a:r>
            <a:r>
              <a:rPr lang="de-DE" dirty="0" err="1"/>
              <a:t>Testing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lvl="3"/>
            <a:endParaRPr lang="de-DE" dirty="0"/>
          </a:p>
          <a:p>
            <a:r>
              <a:rPr lang="de-DE" dirty="0"/>
              <a:t>Approach 2: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different </a:t>
            </a:r>
            <a:r>
              <a:rPr lang="de-DE" dirty="0" err="1"/>
              <a:t>implementations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012387" y="6176963"/>
            <a:ext cx="4919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URWPalladioL-Roma"/>
              </a:rPr>
              <a:t>C. Murphy, G. E. Kaiser, and M. Arias, “An approach to software testing of machine learning applications.” in </a:t>
            </a:r>
            <a:r>
              <a:rPr lang="en-US" sz="1200" dirty="0">
                <a:latin typeface="URWPalladioL-Ital"/>
              </a:rPr>
              <a:t>SEKE</a:t>
            </a:r>
            <a:r>
              <a:rPr lang="en-US" sz="1200" dirty="0">
                <a:latin typeface="URWPalladioL-Roma"/>
              </a:rPr>
              <a:t>, vol. 167, 2007.</a:t>
            </a:r>
            <a:endParaRPr lang="en-US" sz="1200" dirty="0"/>
          </a:p>
        </p:txBody>
      </p:sp>
      <p:pic>
        <p:nvPicPr>
          <p:cNvPr id="6" name="Grafik 5" descr="10 Ways to Find Legal Forms You Ne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54" y="4304479"/>
            <a:ext cx="1282551" cy="1502990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1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 1:</a:t>
            </a:r>
            <a:br>
              <a:rPr lang="de-DE" dirty="0"/>
            </a:br>
            <a:r>
              <a:rPr lang="de-DE" dirty="0" err="1"/>
              <a:t>Metamorphic</a:t>
            </a:r>
            <a:r>
              <a:rPr lang="de-DE" dirty="0"/>
              <a:t> </a:t>
            </a:r>
            <a:r>
              <a:rPr lang="de-DE" dirty="0" err="1"/>
              <a:t>Testing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nhaltsplatzhalter 3" descr="75+ Free Stock Images 3D Human Character Best Collec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76" y="2067026"/>
            <a:ext cx="3263503" cy="4351338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555954" y="2245766"/>
            <a:ext cx="4381805" cy="1872692"/>
          </a:xfrm>
          <a:prstGeom prst="cloudCallout">
            <a:avLst>
              <a:gd name="adj1" fmla="val 67797"/>
              <a:gd name="adj2" fmla="val 343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output</a:t>
            </a:r>
            <a:r>
              <a:rPr lang="de-DE" sz="2000" dirty="0"/>
              <a:t> </a:t>
            </a:r>
            <a:r>
              <a:rPr lang="de-DE" sz="2000" dirty="0" err="1"/>
              <a:t>change</a:t>
            </a:r>
            <a:r>
              <a:rPr lang="de-DE" sz="2000" dirty="0"/>
              <a:t>, </a:t>
            </a:r>
            <a:r>
              <a:rPr lang="de-DE" sz="2000" dirty="0" err="1"/>
              <a:t>if</a:t>
            </a:r>
            <a:r>
              <a:rPr lang="de-DE" sz="2000" dirty="0"/>
              <a:t> I </a:t>
            </a:r>
            <a:r>
              <a:rPr lang="de-DE" sz="2000" dirty="0" err="1"/>
              <a:t>manipulate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input</a:t>
            </a:r>
            <a:r>
              <a:rPr lang="de-DE" sz="2000" dirty="0"/>
              <a:t>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7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Metamorphisches Testen</a:t>
            </a:r>
            <a:endParaRPr lang="en-US" dirty="0"/>
          </a:p>
        </p:txBody>
      </p:sp>
      <p:pic>
        <p:nvPicPr>
          <p:cNvPr id="4" name="Inhaltsplatzhalter 3" descr="Database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53" y="2249122"/>
            <a:ext cx="507123" cy="703116"/>
          </a:xfrm>
          <a:prstGeom prst="rect">
            <a:avLst/>
          </a:prstGeom>
        </p:spPr>
      </p:pic>
      <p:pic>
        <p:nvPicPr>
          <p:cNvPr id="5" name="Inhaltsplatzhalter 3" descr="¿Qué es el Deep Learning, y por qué nos interes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763" y="2997277"/>
            <a:ext cx="2090904" cy="1046761"/>
          </a:xfrm>
          <a:prstGeom prst="rect">
            <a:avLst/>
          </a:prstGeom>
        </p:spPr>
      </p:pic>
      <p:pic>
        <p:nvPicPr>
          <p:cNvPr id="6" name="Grafik 5" descr="Do the executives in your company make people nervou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10" y="2024164"/>
            <a:ext cx="1569282" cy="106662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16955" y="1696142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Training Data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137910" y="165483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Original Model</a:t>
            </a:r>
            <a:endParaRPr lang="en-US" dirty="0"/>
          </a:p>
        </p:txBody>
      </p:sp>
      <p:sp>
        <p:nvSpPr>
          <p:cNvPr id="14" name="Pfeil nach rechts 13"/>
          <p:cNvSpPr/>
          <p:nvPr/>
        </p:nvSpPr>
        <p:spPr>
          <a:xfrm rot="2518997">
            <a:off x="2224459" y="2923250"/>
            <a:ext cx="541060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feil nach rechts 27"/>
          <p:cNvSpPr/>
          <p:nvPr/>
        </p:nvSpPr>
        <p:spPr>
          <a:xfrm rot="19388926">
            <a:off x="5384787" y="3028585"/>
            <a:ext cx="541060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Inhaltsplatzhalter 3" descr="Database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53" y="4232803"/>
            <a:ext cx="507123" cy="703116"/>
          </a:xfrm>
          <a:prstGeom prst="rect">
            <a:avLst/>
          </a:prstGeom>
        </p:spPr>
      </p:pic>
      <p:pic>
        <p:nvPicPr>
          <p:cNvPr id="31" name="Grafik 30" descr="Do the executives in your company make people nervou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10" y="4149994"/>
            <a:ext cx="1569282" cy="1066621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946958" y="5092107"/>
            <a:ext cx="141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Morphed</a:t>
            </a:r>
            <a:endParaRPr lang="de-DE" dirty="0"/>
          </a:p>
          <a:p>
            <a:r>
              <a:rPr lang="de-DE" dirty="0"/>
              <a:t>Training Data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6082329" y="536910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Morphed</a:t>
            </a:r>
            <a:r>
              <a:rPr lang="de-DE" dirty="0"/>
              <a:t> Model</a:t>
            </a:r>
            <a:endParaRPr lang="en-US" dirty="0"/>
          </a:p>
        </p:txBody>
      </p:sp>
      <p:sp>
        <p:nvSpPr>
          <p:cNvPr id="35" name="Pfeil nach rechts 34"/>
          <p:cNvSpPr/>
          <p:nvPr/>
        </p:nvSpPr>
        <p:spPr>
          <a:xfrm rot="19304975">
            <a:off x="2220973" y="4158774"/>
            <a:ext cx="541060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feil nach rechts 35"/>
          <p:cNvSpPr/>
          <p:nvPr/>
        </p:nvSpPr>
        <p:spPr>
          <a:xfrm rot="2107844">
            <a:off x="5387762" y="3932368"/>
            <a:ext cx="541060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feil nach rechts 36"/>
          <p:cNvSpPr/>
          <p:nvPr/>
        </p:nvSpPr>
        <p:spPr>
          <a:xfrm rot="5400000">
            <a:off x="1397017" y="3510372"/>
            <a:ext cx="541060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193705" y="340562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Morphism</a:t>
            </a:r>
            <a:endParaRPr lang="de-DE" dirty="0"/>
          </a:p>
        </p:txBody>
      </p:sp>
      <p:sp>
        <p:nvSpPr>
          <p:cNvPr id="41" name="Pfeil nach oben und unten 40"/>
          <p:cNvSpPr/>
          <p:nvPr/>
        </p:nvSpPr>
        <p:spPr>
          <a:xfrm flipH="1">
            <a:off x="7045335" y="3313870"/>
            <a:ext cx="142374" cy="5410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feld 41"/>
          <p:cNvSpPr txBox="1"/>
          <p:nvPr/>
        </p:nvSpPr>
        <p:spPr>
          <a:xfrm>
            <a:off x="7264012" y="34208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3242043" y="4206521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Learning </a:t>
            </a:r>
            <a:r>
              <a:rPr lang="de-DE" dirty="0" err="1"/>
              <a:t>Algorithm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 animBg="1"/>
      <p:bldP spid="36" grpId="0" animBg="1"/>
      <p:bldP spid="37" grpId="0" animBg="1"/>
      <p:bldP spid="38" grpId="0"/>
      <p:bldP spid="41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  <a:p>
            <a:endParaRPr lang="de-DE" dirty="0"/>
          </a:p>
          <a:p>
            <a:r>
              <a:rPr lang="de-DE" dirty="0" err="1"/>
              <a:t>Oracles</a:t>
            </a:r>
            <a:r>
              <a:rPr lang="de-DE" dirty="0"/>
              <a:t> and pseudo </a:t>
            </a:r>
            <a:r>
              <a:rPr lang="de-DE" dirty="0" err="1"/>
              <a:t>oracles</a:t>
            </a:r>
            <a:endParaRPr lang="de-DE" dirty="0"/>
          </a:p>
          <a:p>
            <a:endParaRPr lang="de-DE" dirty="0"/>
          </a:p>
          <a:p>
            <a:r>
              <a:rPr lang="de-DE" dirty="0"/>
              <a:t>Trivial </a:t>
            </a:r>
            <a:r>
              <a:rPr lang="de-DE" dirty="0" err="1"/>
              <a:t>Oracles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Metamorphische Relations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Naive </a:t>
                </a:r>
                <a:r>
                  <a:rPr lang="de-DE" dirty="0" err="1"/>
                  <a:t>Bayes</a:t>
                </a:r>
                <a:r>
                  <a:rPr lang="de-DE" dirty="0"/>
                  <a:t> </a:t>
                </a:r>
                <a:r>
                  <a:rPr lang="de-DE" dirty="0" err="1"/>
                  <a:t>Classifier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Examples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relations</a:t>
                </a:r>
                <a:endParaRPr lang="de-DE" dirty="0"/>
              </a:p>
              <a:p>
                <a:pPr lvl="1"/>
                <a:r>
                  <a:rPr lang="de-DE" dirty="0" err="1"/>
                  <a:t>Permuting</a:t>
                </a:r>
                <a:r>
                  <a:rPr lang="de-DE" dirty="0"/>
                  <a:t>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labels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affect</a:t>
                </a:r>
                <a:r>
                  <a:rPr lang="de-DE" dirty="0"/>
                  <a:t> </a:t>
                </a:r>
                <a:r>
                  <a:rPr lang="de-DE" dirty="0" err="1"/>
                  <a:t>results</a:t>
                </a:r>
                <a:endParaRPr lang="de-DE" dirty="0"/>
              </a:p>
              <a:p>
                <a:pPr lvl="1"/>
                <a:r>
                  <a:rPr lang="de-DE" dirty="0" err="1"/>
                  <a:t>Permuting</a:t>
                </a:r>
                <a:r>
                  <a:rPr lang="de-DE" dirty="0"/>
                  <a:t> feature </a:t>
                </a:r>
                <a:r>
                  <a:rPr lang="de-DE" dirty="0" err="1"/>
                  <a:t>ordering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affect</a:t>
                </a:r>
                <a:r>
                  <a:rPr lang="de-DE" dirty="0"/>
                  <a:t> </a:t>
                </a:r>
                <a:r>
                  <a:rPr lang="de-DE" dirty="0" err="1"/>
                  <a:t>results</a:t>
                </a:r>
                <a:endParaRPr lang="de-DE" dirty="0"/>
              </a:p>
              <a:p>
                <a:pPr lvl="1"/>
                <a:r>
                  <a:rPr lang="de-DE" dirty="0" err="1"/>
                  <a:t>Adding</a:t>
                </a:r>
                <a:r>
                  <a:rPr lang="de-DE" dirty="0"/>
                  <a:t> </a:t>
                </a:r>
                <a:r>
                  <a:rPr lang="de-DE" dirty="0" err="1"/>
                  <a:t>constants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numeric</a:t>
                </a:r>
                <a:r>
                  <a:rPr lang="de-DE" dirty="0"/>
                  <a:t> </a:t>
                </a:r>
                <a:r>
                  <a:rPr lang="de-DE" dirty="0" err="1"/>
                  <a:t>features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affect</a:t>
                </a:r>
                <a:r>
                  <a:rPr lang="de-DE" dirty="0"/>
                  <a:t> </a:t>
                </a:r>
                <a:r>
                  <a:rPr lang="de-DE" dirty="0" err="1"/>
                  <a:t>results</a:t>
                </a:r>
                <a:endParaRPr lang="de-DE" dirty="0"/>
              </a:p>
              <a:p>
                <a:pPr lvl="1"/>
                <a:r>
                  <a:rPr lang="de-DE" dirty="0" err="1"/>
                  <a:t>Adding</a:t>
                </a:r>
                <a:r>
                  <a:rPr lang="de-DE" dirty="0"/>
                  <a:t> </a:t>
                </a:r>
                <a:r>
                  <a:rPr lang="de-DE" dirty="0" err="1"/>
                  <a:t>new</a:t>
                </a:r>
                <a:r>
                  <a:rPr lang="de-DE" dirty="0"/>
                  <a:t> </a:t>
                </a:r>
                <a:r>
                  <a:rPr lang="de-DE" dirty="0" err="1"/>
                  <a:t>features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 </a:t>
                </a:r>
                <a:r>
                  <a:rPr lang="de-DE" dirty="0" err="1"/>
                  <a:t>constant</a:t>
                </a:r>
                <a:r>
                  <a:rPr lang="de-DE" dirty="0"/>
                  <a:t> </a:t>
                </a:r>
                <a:r>
                  <a:rPr lang="de-DE" dirty="0" err="1"/>
                  <a:t>value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affect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results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20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ige Legende 3"/>
          <p:cNvSpPr/>
          <p:nvPr/>
        </p:nvSpPr>
        <p:spPr>
          <a:xfrm>
            <a:off x="6598309" y="1690689"/>
            <a:ext cx="1411833" cy="267487"/>
          </a:xfrm>
          <a:prstGeom prst="wedgeRectCallout">
            <a:avLst>
              <a:gd name="adj1" fmla="val -96544"/>
              <a:gd name="adj2" fmla="val 1852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Class Label</a:t>
            </a:r>
            <a:endParaRPr lang="en-US" dirty="0"/>
          </a:p>
        </p:txBody>
      </p:sp>
      <p:sp>
        <p:nvSpPr>
          <p:cNvPr id="5" name="Rechteckige Legende 4"/>
          <p:cNvSpPr/>
          <p:nvPr/>
        </p:nvSpPr>
        <p:spPr>
          <a:xfrm>
            <a:off x="4995822" y="1690689"/>
            <a:ext cx="1411833" cy="267487"/>
          </a:xfrm>
          <a:prstGeom prst="wedgeRectCallout">
            <a:avLst>
              <a:gd name="adj1" fmla="val -46285"/>
              <a:gd name="adj2" fmla="val 16886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Feature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020470" y="6311899"/>
            <a:ext cx="8108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URWPalladioL-Roma"/>
              </a:rPr>
              <a:t>X. </a:t>
            </a:r>
            <a:r>
              <a:rPr lang="en-US" sz="1200" dirty="0" err="1">
                <a:latin typeface="URWPalladioL-Roma"/>
              </a:rPr>
              <a:t>Xie</a:t>
            </a:r>
            <a:r>
              <a:rPr lang="en-US" sz="1200" dirty="0">
                <a:latin typeface="URWPalladioL-Roma"/>
              </a:rPr>
              <a:t>, J. W. Ho, C. Murphy, G. Kaiser, B. Xu, and T. Y. Chen, “Testing and validating machine learning classifiers by metamorphic testing,” </a:t>
            </a:r>
            <a:r>
              <a:rPr lang="en-US" sz="1200" dirty="0">
                <a:latin typeface="URWPalladioL-Ital"/>
              </a:rPr>
              <a:t>Journal of Systems and Software</a:t>
            </a:r>
            <a:r>
              <a:rPr lang="en-US" sz="1200" dirty="0">
                <a:latin typeface="URWPalladioL-Roma"/>
              </a:rPr>
              <a:t>, vol. 84, no. 4, pp. 544 – 558, 2011</a:t>
            </a:r>
            <a:endParaRPr lang="en-US" sz="120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9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Approach 2: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implementations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nhaltsplatzhalter 3" descr="75+ Free Stock Images 3D Human Character Best Collec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76" y="2067026"/>
            <a:ext cx="3263503" cy="4351338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555954" y="2245766"/>
            <a:ext cx="5354728" cy="1872692"/>
          </a:xfrm>
          <a:prstGeom prst="cloudCallout">
            <a:avLst>
              <a:gd name="adj1" fmla="val 47305"/>
              <a:gd name="adj2" fmla="val 410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Does</a:t>
            </a:r>
            <a:r>
              <a:rPr lang="de-DE" sz="2000" dirty="0"/>
              <a:t> </a:t>
            </a:r>
            <a:r>
              <a:rPr lang="de-DE" sz="2000" dirty="0" err="1"/>
              <a:t>my</a:t>
            </a:r>
            <a:r>
              <a:rPr lang="de-DE" sz="2000" dirty="0"/>
              <a:t> </a:t>
            </a:r>
            <a:r>
              <a:rPr lang="de-DE" sz="2000" dirty="0" err="1"/>
              <a:t>algorithm</a:t>
            </a:r>
            <a:r>
              <a:rPr lang="de-DE" sz="2000" dirty="0"/>
              <a:t> </a:t>
            </a:r>
            <a:r>
              <a:rPr lang="de-DE" sz="2000" dirty="0" err="1"/>
              <a:t>yield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same </a:t>
            </a:r>
            <a:r>
              <a:rPr lang="de-DE" sz="2000" dirty="0" err="1"/>
              <a:t>results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competition</a:t>
            </a:r>
            <a:r>
              <a:rPr lang="de-DE" sz="2000" dirty="0"/>
              <a:t>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23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Implementations</a:t>
            </a:r>
            <a:endParaRPr lang="en-US" dirty="0"/>
          </a:p>
        </p:txBody>
      </p:sp>
      <p:pic>
        <p:nvPicPr>
          <p:cNvPr id="4" name="Inhaltsplatzhalter 3" descr="Database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47" y="3307708"/>
            <a:ext cx="507123" cy="703116"/>
          </a:xfrm>
          <a:prstGeom prst="rect">
            <a:avLst/>
          </a:prstGeom>
        </p:spPr>
      </p:pic>
      <p:pic>
        <p:nvPicPr>
          <p:cNvPr id="5" name="Inhaltsplatzhalter 3" descr="¿Qué es el Deep Learning, y por qué nos interes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20" y="2077299"/>
            <a:ext cx="2090904" cy="1046761"/>
          </a:xfrm>
          <a:prstGeom prst="rect">
            <a:avLst/>
          </a:prstGeom>
        </p:spPr>
      </p:pic>
      <p:pic>
        <p:nvPicPr>
          <p:cNvPr id="6" name="Grafik 5" descr="Do the executives in your company make people nervou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10" y="2024164"/>
            <a:ext cx="1569282" cy="106662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65749" y="2754728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Training Data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406223" y="161987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 A</a:t>
            </a:r>
            <a:endParaRPr lang="en-US" dirty="0"/>
          </a:p>
        </p:txBody>
      </p:sp>
      <p:sp>
        <p:nvSpPr>
          <p:cNvPr id="28" name="Pfeil nach rechts 27"/>
          <p:cNvSpPr/>
          <p:nvPr/>
        </p:nvSpPr>
        <p:spPr>
          <a:xfrm>
            <a:off x="5384787" y="2483446"/>
            <a:ext cx="541060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 descr="Do the executives in your company make people nervou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10" y="4149994"/>
            <a:ext cx="1569282" cy="1066621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6414239" y="539176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 B</a:t>
            </a:r>
            <a:endParaRPr lang="en-US" dirty="0"/>
          </a:p>
        </p:txBody>
      </p:sp>
      <p:sp>
        <p:nvSpPr>
          <p:cNvPr id="36" name="Pfeil nach rechts 35"/>
          <p:cNvSpPr/>
          <p:nvPr/>
        </p:nvSpPr>
        <p:spPr>
          <a:xfrm>
            <a:off x="5384787" y="4599346"/>
            <a:ext cx="541060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feil nach oben und unten 40"/>
          <p:cNvSpPr/>
          <p:nvPr/>
        </p:nvSpPr>
        <p:spPr>
          <a:xfrm flipH="1">
            <a:off x="7045335" y="3313870"/>
            <a:ext cx="142374" cy="5410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feld 41"/>
          <p:cNvSpPr txBox="1"/>
          <p:nvPr/>
        </p:nvSpPr>
        <p:spPr>
          <a:xfrm>
            <a:off x="7264012" y="342084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Comparison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3127094" y="1649658"/>
            <a:ext cx="187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Implementation A</a:t>
            </a:r>
            <a:endParaRPr lang="en-US" dirty="0"/>
          </a:p>
        </p:txBody>
      </p:sp>
      <p:pic>
        <p:nvPicPr>
          <p:cNvPr id="21" name="Inhaltsplatzhalter 3" descr="¿Qué es el Deep Learning, y por qué nos interes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20" y="4149994"/>
            <a:ext cx="2090904" cy="1046761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081820" y="5222033"/>
            <a:ext cx="187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Implementation B</a:t>
            </a:r>
            <a:endParaRPr lang="en-US" dirty="0"/>
          </a:p>
        </p:txBody>
      </p:sp>
      <p:sp>
        <p:nvSpPr>
          <p:cNvPr id="23" name="Pfeil nach rechts 22"/>
          <p:cNvSpPr/>
          <p:nvPr/>
        </p:nvSpPr>
        <p:spPr>
          <a:xfrm rot="19388926">
            <a:off x="2328698" y="3125332"/>
            <a:ext cx="541060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feil nach rechts 23"/>
          <p:cNvSpPr/>
          <p:nvPr/>
        </p:nvSpPr>
        <p:spPr>
          <a:xfrm rot="2107844">
            <a:off x="2331673" y="4029115"/>
            <a:ext cx="541060" cy="1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41" grpId="0" animBg="1"/>
      <p:bldP spid="42" grpId="0"/>
      <p:bldP spid="22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 Linear Regression</a:t>
            </a:r>
            <a:endParaRPr lang="en-US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76" y="1894898"/>
            <a:ext cx="8610448" cy="339348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20797" y="5853797"/>
            <a:ext cx="6514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McCullough B. D.,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Mokfi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Taha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Almaeenejad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Mahsa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. On the accuracy of linear regression routines in some data mining packages. </a:t>
            </a:r>
            <a:r>
              <a:rPr lang="en-US" sz="1200" i="1" dirty="0">
                <a:solidFill>
                  <a:srgbClr val="333333"/>
                </a:solidFill>
                <a:latin typeface="arial" panose="020B0604020202020204" pitchFamily="34" charset="0"/>
              </a:rPr>
              <a:t>WIREs Data Mining </a:t>
            </a:r>
            <a:r>
              <a:rPr lang="en-US" sz="1200" i="1" dirty="0" err="1">
                <a:solidFill>
                  <a:srgbClr val="333333"/>
                </a:solidFill>
                <a:latin typeface="arial" panose="020B0604020202020204" pitchFamily="34" charset="0"/>
              </a:rPr>
              <a:t>Knowl</a:t>
            </a:r>
            <a:r>
              <a:rPr lang="en-US" sz="1200" i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rgbClr val="333333"/>
                </a:solidFill>
                <a:latin typeface="arial" panose="020B0604020202020204" pitchFamily="34" charset="0"/>
              </a:rPr>
              <a:t>Discov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 2018. </a:t>
            </a:r>
            <a:r>
              <a:rPr lang="en-US" sz="1200" dirty="0" err="1">
                <a:solidFill>
                  <a:srgbClr val="333333"/>
                </a:solidFill>
                <a:latin typeface="arial" panose="020B0604020202020204" pitchFamily="34" charset="0"/>
              </a:rPr>
              <a:t>doi</a:t>
            </a:r>
            <a:r>
              <a:rPr 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: 10.1002/widm.1279</a:t>
            </a:r>
            <a:endParaRPr lang="en-US" sz="1200" dirty="0"/>
          </a:p>
        </p:txBody>
      </p:sp>
      <p:sp>
        <p:nvSpPr>
          <p:cNvPr id="6" name="Ellipse 5"/>
          <p:cNvSpPr/>
          <p:nvPr/>
        </p:nvSpPr>
        <p:spPr>
          <a:xfrm>
            <a:off x="6671464" y="2699309"/>
            <a:ext cx="687628" cy="2326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  <a:p>
            <a:endParaRPr lang="de-DE" dirty="0"/>
          </a:p>
          <a:p>
            <a:r>
              <a:rPr lang="de-DE" dirty="0" err="1"/>
              <a:t>Oracles</a:t>
            </a:r>
            <a:r>
              <a:rPr lang="de-DE" dirty="0"/>
              <a:t> and pseudo </a:t>
            </a:r>
            <a:r>
              <a:rPr lang="de-DE" dirty="0" err="1"/>
              <a:t>oracles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Trivial </a:t>
            </a:r>
            <a:r>
              <a:rPr lang="de-DE" b="1" dirty="0" err="1"/>
              <a:t>Oracles</a:t>
            </a:r>
            <a:endParaRPr lang="de-DE" b="1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32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66710" cy="1325563"/>
          </a:xfrm>
        </p:spPr>
        <p:txBody>
          <a:bodyPr/>
          <a:lstStyle/>
          <a:p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Classification </a:t>
            </a:r>
            <a:r>
              <a:rPr lang="de-DE" dirty="0" err="1"/>
              <a:t>Algorithms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Pilot </a:t>
            </a:r>
            <a:r>
              <a:rPr lang="de-DE" dirty="0" err="1"/>
              <a:t>study</a:t>
            </a:r>
            <a:endParaRPr lang="de-DE" dirty="0"/>
          </a:p>
          <a:p>
            <a:pPr lvl="1"/>
            <a:r>
              <a:rPr lang="de-DE" dirty="0">
                <a:sym typeface="Wingdings" panose="05000000000000000000" pitchFamily="2" charset="2"/>
              </a:rPr>
              <a:t>Simple </a:t>
            </a:r>
            <a:r>
              <a:rPr lang="de-DE" dirty="0" err="1">
                <a:sym typeface="Wingdings" panose="05000000000000000000" pitchFamily="2" charset="2"/>
              </a:rPr>
              <a:t>metamorophic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test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applied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almost</a:t>
            </a:r>
            <a:r>
              <a:rPr lang="de-DE" dirty="0">
                <a:sym typeface="Wingdings" panose="05000000000000000000" pitchFamily="2" charset="2"/>
              </a:rPr>
              <a:t>) </a:t>
            </a:r>
            <a:r>
              <a:rPr lang="de-DE" dirty="0" err="1">
                <a:sym typeface="Wingdings" panose="05000000000000000000" pitchFamily="2" charset="2"/>
              </a:rPr>
              <a:t>any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classification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algorithm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Automated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tests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basic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functioning</a:t>
            </a:r>
            <a:r>
              <a:rPr lang="de-DE" dirty="0">
                <a:sym typeface="Wingdings" panose="05000000000000000000" pitchFamily="2" charset="2"/>
              </a:rPr>
              <a:t>  Smoke </a:t>
            </a:r>
            <a:r>
              <a:rPr lang="de-DE" dirty="0" err="1">
                <a:sym typeface="Wingdings" panose="05000000000000000000" pitchFamily="2" charset="2"/>
              </a:rPr>
              <a:t>testing</a:t>
            </a:r>
            <a:endParaRPr lang="de-DE" dirty="0">
              <a:sym typeface="Wingdings" panose="05000000000000000000" pitchFamily="2" charset="2"/>
            </a:endParaRPr>
          </a:p>
          <a:p>
            <a:pPr lvl="1"/>
            <a:endParaRPr lang="de-DE" dirty="0">
              <a:sym typeface="Wingdings" panose="05000000000000000000" pitchFamily="2" charset="2"/>
            </a:endParaRPr>
          </a:p>
          <a:p>
            <a:pPr lvl="1"/>
            <a:r>
              <a:rPr lang="de-DE" dirty="0" err="1">
                <a:sym typeface="Wingdings" panose="05000000000000000000" pitchFamily="2" charset="2"/>
              </a:rPr>
              <a:t>Application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tests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state</a:t>
            </a:r>
            <a:r>
              <a:rPr lang="de-DE" dirty="0">
                <a:sym typeface="Wingdings" panose="05000000000000000000" pitchFamily="2" charset="2"/>
              </a:rPr>
              <a:t>-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-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-art </a:t>
            </a:r>
            <a:r>
              <a:rPr lang="de-DE" dirty="0" err="1">
                <a:sym typeface="Wingdings" panose="05000000000000000000" pitchFamily="2" charset="2"/>
              </a:rPr>
              <a:t>software</a:t>
            </a:r>
            <a:endParaRPr lang="de-DE" dirty="0"/>
          </a:p>
        </p:txBody>
      </p:sp>
      <p:pic>
        <p:nvPicPr>
          <p:cNvPr id="4" name="Grafik 3" descr="File:Apache Spark logo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41" y="5468677"/>
            <a:ext cx="1619998" cy="843222"/>
          </a:xfrm>
          <a:prstGeom prst="rect">
            <a:avLst/>
          </a:prstGeom>
        </p:spPr>
      </p:pic>
      <p:pic>
        <p:nvPicPr>
          <p:cNvPr id="5" name="Grafik 4" descr="Weka (informatique) — Wikipé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50" y="5504690"/>
            <a:ext cx="1756247" cy="922474"/>
          </a:xfrm>
          <a:prstGeom prst="rect">
            <a:avLst/>
          </a:prstGeom>
        </p:spPr>
      </p:pic>
      <p:pic>
        <p:nvPicPr>
          <p:cNvPr id="6" name="Grafik 5" descr="scikit-learn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747" y="5504690"/>
            <a:ext cx="1499459" cy="807209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Six </a:t>
            </a:r>
            <a:r>
              <a:rPr lang="de-DE" dirty="0" err="1"/>
              <a:t>Metamorphic</a:t>
            </a:r>
            <a:r>
              <a:rPr lang="de-DE" dirty="0"/>
              <a:t> Tests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Same </a:t>
            </a:r>
            <a:r>
              <a:rPr lang="de-DE" dirty="0" err="1"/>
              <a:t>results</a:t>
            </a:r>
            <a:r>
              <a:rPr lang="de-DE" dirty="0"/>
              <a:t>, </a:t>
            </a:r>
            <a:r>
              <a:rPr lang="de-DE" dirty="0" err="1"/>
              <a:t>if</a:t>
            </a:r>
            <a:endParaRPr lang="de-DE" dirty="0"/>
          </a:p>
          <a:p>
            <a:pPr lvl="1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change</a:t>
            </a:r>
            <a:endParaRPr lang="de-DE" dirty="0"/>
          </a:p>
          <a:p>
            <a:pPr lvl="1"/>
            <a:r>
              <a:rPr lang="de-DE" dirty="0"/>
              <a:t>1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all </a:t>
            </a:r>
            <a:r>
              <a:rPr lang="de-DE" dirty="0" err="1"/>
              <a:t>numeric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  <a:p>
            <a:pPr lvl="1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instances</a:t>
            </a:r>
            <a:r>
              <a:rPr lang="de-DE" dirty="0"/>
              <a:t> </a:t>
            </a:r>
            <a:r>
              <a:rPr lang="de-DE" dirty="0" err="1"/>
              <a:t>changes</a:t>
            </a:r>
            <a:endParaRPr lang="de-DE" dirty="0"/>
          </a:p>
          <a:p>
            <a:pPr lvl="1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changes</a:t>
            </a:r>
            <a:endParaRPr lang="de-DE" dirty="0"/>
          </a:p>
          <a:p>
            <a:pPr lvl="1"/>
            <a:r>
              <a:rPr lang="de-DE" dirty="0" err="1"/>
              <a:t>meta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changes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opposite</a:t>
            </a:r>
            <a:r>
              <a:rPr lang="de-DE" dirty="0"/>
              <a:t>, </a:t>
            </a:r>
            <a:r>
              <a:rPr lang="de-DE" dirty="0" err="1"/>
              <a:t>if</a:t>
            </a:r>
            <a:endParaRPr lang="de-DE" dirty="0"/>
          </a:p>
          <a:p>
            <a:pPr lvl="1"/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labels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inverted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Smoke </a:t>
            </a:r>
            <a:r>
              <a:rPr lang="de-DE" dirty="0" err="1"/>
              <a:t>Testing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Validate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crashes</a:t>
            </a:r>
            <a:endParaRPr lang="de-DE" dirty="0"/>
          </a:p>
          <a:p>
            <a:pPr lvl="1"/>
            <a:r>
              <a:rPr lang="de-DE" dirty="0"/>
              <a:t>Return 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exist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i="1" dirty="0"/>
              <a:t>Null</a:t>
            </a:r>
          </a:p>
          <a:p>
            <a:pPr lvl="1"/>
            <a:r>
              <a:rPr lang="de-DE" dirty="0"/>
              <a:t>…</a:t>
            </a:r>
          </a:p>
          <a:p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learning</a:t>
            </a:r>
            <a:endParaRPr lang="de-DE" dirty="0"/>
          </a:p>
          <a:p>
            <a:pPr lvl="1"/>
            <a:r>
              <a:rPr lang="de-DE" dirty="0"/>
              <a:t>Models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trained</a:t>
            </a:r>
            <a:endParaRPr lang="de-DE" dirty="0"/>
          </a:p>
          <a:p>
            <a:pPr lvl="1"/>
            <a:r>
              <a:rPr lang="de-DE" dirty="0" err="1"/>
              <a:t>Predictions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oracle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required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dirty="0"/>
          </a:p>
        </p:txBody>
      </p:sp>
      <p:pic>
        <p:nvPicPr>
          <p:cNvPr id="5" name="Grafik 4" descr="Ancient Gree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69" y="4451781"/>
            <a:ext cx="2027107" cy="1378433"/>
          </a:xfrm>
          <a:prstGeom prst="rect">
            <a:avLst/>
          </a:prstGeom>
        </p:spPr>
      </p:pic>
      <p:pic>
        <p:nvPicPr>
          <p:cNvPr id="6" name="Grafik 5" descr="File:Cancelled cross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746" y="4660779"/>
            <a:ext cx="1029691" cy="10296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79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Design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Smoke Tests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nhaltsplatzhalter 3" descr="75+ Free Stock Images 3D Human Character Best Collec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76" y="2067026"/>
            <a:ext cx="3263503" cy="4351338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555954" y="2245766"/>
            <a:ext cx="4381805" cy="1872692"/>
          </a:xfrm>
          <a:prstGeom prst="cloudCallout">
            <a:avLst>
              <a:gd name="adj1" fmla="val 67797"/>
              <a:gd name="adj2" fmla="val 343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</a:t>
            </a:r>
            <a:r>
              <a:rPr lang="de-DE" sz="2000" dirty="0" err="1"/>
              <a:t>training</a:t>
            </a:r>
            <a:r>
              <a:rPr lang="de-DE" sz="2000" dirty="0"/>
              <a:t>/</a:t>
            </a:r>
            <a:r>
              <a:rPr lang="de-DE" sz="2000" dirty="0" err="1"/>
              <a:t>test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smoke </a:t>
            </a:r>
            <a:r>
              <a:rPr lang="de-DE" sz="2000" dirty="0" err="1"/>
              <a:t>tests</a:t>
            </a:r>
            <a:r>
              <a:rPr lang="de-DE" sz="2000" dirty="0"/>
              <a:t>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72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22 Smoke Tests </a:t>
            </a:r>
            <a:r>
              <a:rPr lang="de-DE" dirty="0" err="1"/>
              <a:t>for</a:t>
            </a:r>
            <a:r>
              <a:rPr lang="de-DE" dirty="0"/>
              <a:t> Classification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de-DE" dirty="0"/>
              <a:t>Data in [0,1]</a:t>
            </a:r>
          </a:p>
          <a:p>
            <a:pPr marL="342900" indent="-342900"/>
            <a:r>
              <a:rPr lang="de-DE" dirty="0"/>
              <a:t>Features 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precision</a:t>
            </a:r>
            <a:endParaRPr lang="de-DE" dirty="0"/>
          </a:p>
          <a:p>
            <a:pPr marL="342900" indent="-342900"/>
            <a:r>
              <a:rPr lang="de-DE" dirty="0"/>
              <a:t>Random </a:t>
            </a:r>
            <a:r>
              <a:rPr lang="de-DE" dirty="0" err="1"/>
              <a:t>classes</a:t>
            </a:r>
            <a:endParaRPr lang="de-DE" dirty="0"/>
          </a:p>
          <a:p>
            <a:pPr marL="342900" indent="-342900"/>
            <a:r>
              <a:rPr lang="de-DE" dirty="0"/>
              <a:t>Alle </a:t>
            </a:r>
            <a:r>
              <a:rPr lang="de-DE" dirty="0" err="1"/>
              <a:t>numeric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0</a:t>
            </a:r>
          </a:p>
          <a:p>
            <a:pPr marL="342900" indent="-342900"/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in a </a:t>
            </a:r>
            <a:r>
              <a:rPr lang="de-DE" dirty="0" err="1"/>
              <a:t>class</a:t>
            </a:r>
            <a:endParaRPr lang="de-DE" dirty="0"/>
          </a:p>
          <a:p>
            <a:pPr marL="342900" indent="-342900"/>
            <a:r>
              <a:rPr lang="de-DE" dirty="0"/>
              <a:t>…</a:t>
            </a:r>
          </a:p>
        </p:txBody>
      </p:sp>
      <p:pic>
        <p:nvPicPr>
          <p:cNvPr id="4" name="Inhaltsplatzhalter 3" descr="Kostenlose Illustration: Idee, Antwort, Erleuchtung ...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684" y="3166363"/>
            <a:ext cx="3145536" cy="314553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0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Machine</a:t>
            </a:r>
            <a:r>
              <a:rPr lang="de-DE" dirty="0"/>
              <a:t> Learning Software</a:t>
            </a:r>
            <a:endParaRPr lang="en-US" dirty="0"/>
          </a:p>
        </p:txBody>
      </p:sp>
      <p:pic>
        <p:nvPicPr>
          <p:cNvPr id="4" name="Inhaltsplatzhalter 3" descr="¿Qué es el Deep Learning, y por qué nos interesa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32" y="3100880"/>
            <a:ext cx="3010737" cy="1507253"/>
          </a:xfrm>
        </p:spPr>
      </p:pic>
      <p:pic>
        <p:nvPicPr>
          <p:cNvPr id="5" name="Grafik 4" descr="File:Apache Spark logo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54" y="2607215"/>
            <a:ext cx="1295310" cy="674219"/>
          </a:xfrm>
          <a:prstGeom prst="rect">
            <a:avLst/>
          </a:prstGeom>
        </p:spPr>
      </p:pic>
      <p:pic>
        <p:nvPicPr>
          <p:cNvPr id="6" name="Grafik 5" descr="TensorFlow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60" y="4658666"/>
            <a:ext cx="990350" cy="825291"/>
          </a:xfrm>
          <a:prstGeom prst="rect">
            <a:avLst/>
          </a:prstGeom>
        </p:spPr>
      </p:pic>
      <p:pic>
        <p:nvPicPr>
          <p:cNvPr id="7" name="Grafik 6" descr="Weka (informatique) — Wikipé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60" y="2310010"/>
            <a:ext cx="1131668" cy="594412"/>
          </a:xfrm>
          <a:prstGeom prst="rect">
            <a:avLst/>
          </a:prstGeom>
        </p:spPr>
      </p:pic>
      <p:pic>
        <p:nvPicPr>
          <p:cNvPr id="8" name="Grafik 7" descr="File:Stata 2015 logo.gif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92" y="5020175"/>
            <a:ext cx="2194233" cy="626208"/>
          </a:xfrm>
          <a:prstGeom prst="rect">
            <a:avLst/>
          </a:prstGeom>
        </p:spPr>
      </p:pic>
      <p:pic>
        <p:nvPicPr>
          <p:cNvPr id="9" name="Grafik 8" descr="301 Moved Permanently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42" y="4658667"/>
            <a:ext cx="1166360" cy="889270"/>
          </a:xfrm>
          <a:prstGeom prst="rect">
            <a:avLst/>
          </a:prstGeom>
        </p:spPr>
      </p:pic>
      <p:pic>
        <p:nvPicPr>
          <p:cNvPr id="10" name="Grafik 9" descr="Psicomaxis: Software: SPSS 17 - Analizador de datos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76" y="3683579"/>
            <a:ext cx="723245" cy="723245"/>
          </a:xfrm>
          <a:prstGeom prst="rect">
            <a:avLst/>
          </a:prstGeom>
        </p:spPr>
      </p:pic>
      <p:pic>
        <p:nvPicPr>
          <p:cNvPr id="12" name="Grafik 11" descr="چند مطلب در باب متلب | کیبرد آزاد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52" y="2607216"/>
            <a:ext cx="1254841" cy="897959"/>
          </a:xfrm>
          <a:prstGeom prst="rect">
            <a:avLst/>
          </a:prstGeom>
        </p:spPr>
      </p:pic>
      <p:pic>
        <p:nvPicPr>
          <p:cNvPr id="13" name="Grafik 12" descr="scikit-learn - Wikipedia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687" y="2252956"/>
            <a:ext cx="1117736" cy="601715"/>
          </a:xfrm>
          <a:prstGeom prst="rect">
            <a:avLst/>
          </a:prstGeom>
        </p:spPr>
      </p:pic>
      <p:pic>
        <p:nvPicPr>
          <p:cNvPr id="14" name="Grafik 13" descr="[筆記] 從推薦系統到Apache Mahout - 阿貝好威的實驗室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73" y="3584076"/>
            <a:ext cx="1591928" cy="66607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2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Prototype „</a:t>
            </a:r>
            <a:r>
              <a:rPr lang="de-DE" dirty="0" err="1"/>
              <a:t>atoml</a:t>
            </a:r>
            <a:r>
              <a:rPr lang="de-DE" dirty="0"/>
              <a:t>“</a:t>
            </a:r>
            <a:endParaRPr lang="en-US" dirty="0"/>
          </a:p>
        </p:txBody>
      </p:sp>
      <p:pic>
        <p:nvPicPr>
          <p:cNvPr id="6" name="Inhaltsplatzhalter 5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04" y="1825625"/>
            <a:ext cx="6299791" cy="4351338"/>
          </a:xfrm>
          <a:ln>
            <a:solidFill>
              <a:srgbClr val="002060"/>
            </a:solidFill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Weka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uppieren 7"/>
          <p:cNvGrpSpPr/>
          <p:nvPr/>
        </p:nvGrpSpPr>
        <p:grpSpPr>
          <a:xfrm>
            <a:off x="237893" y="1312670"/>
            <a:ext cx="8812863" cy="5623390"/>
            <a:chOff x="237893" y="1312670"/>
            <a:chExt cx="8812863" cy="562339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893" y="1312670"/>
              <a:ext cx="8812863" cy="4117894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1575" y="5347175"/>
              <a:ext cx="7541379" cy="1588885"/>
            </a:xfrm>
            <a:prstGeom prst="rect">
              <a:avLst/>
            </a:prstGeom>
          </p:spPr>
        </p:pic>
      </p:grpSp>
      <p:pic>
        <p:nvPicPr>
          <p:cNvPr id="6" name="Grafik 5" descr="Weka (informatique)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243" y="322728"/>
            <a:ext cx="1756247" cy="92247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011682" y="1536191"/>
            <a:ext cx="438912" cy="4718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804672" y="1733086"/>
            <a:ext cx="819302" cy="2133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/>
          <p:cNvSpPr/>
          <p:nvPr/>
        </p:nvSpPr>
        <p:spPr>
          <a:xfrm>
            <a:off x="881990" y="5182240"/>
            <a:ext cx="819302" cy="21339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ige Legende 13"/>
          <p:cNvSpPr/>
          <p:nvPr/>
        </p:nvSpPr>
        <p:spPr>
          <a:xfrm>
            <a:off x="2672180" y="2192188"/>
            <a:ext cx="3408883" cy="870509"/>
          </a:xfrm>
          <a:prstGeom prst="wedgeRectCallout">
            <a:avLst>
              <a:gd name="adj1" fmla="val -81244"/>
              <a:gd name="adj2" fmla="val -846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Nur zwei Algorithmen komplett ohne Probleme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3718560" y="1587396"/>
            <a:ext cx="1143000" cy="527028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bgerundetes Rechteck 15"/>
          <p:cNvSpPr/>
          <p:nvPr/>
        </p:nvSpPr>
        <p:spPr>
          <a:xfrm>
            <a:off x="7980882" y="1587397"/>
            <a:ext cx="1069873" cy="521983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ige Legende 16"/>
          <p:cNvSpPr/>
          <p:nvPr/>
        </p:nvSpPr>
        <p:spPr>
          <a:xfrm>
            <a:off x="4988660" y="3725457"/>
            <a:ext cx="3408883" cy="870509"/>
          </a:xfrm>
          <a:prstGeom prst="wedgeRectCallout">
            <a:avLst>
              <a:gd name="adj1" fmla="val -57523"/>
              <a:gd name="adj2" fmla="val 692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Keine Probleme, wenn sich die Daten nicht ändern</a:t>
            </a:r>
          </a:p>
        </p:txBody>
      </p:sp>
      <p:sp>
        <p:nvSpPr>
          <p:cNvPr id="18" name="Rechteckige Legende 17"/>
          <p:cNvSpPr/>
          <p:nvPr/>
        </p:nvSpPr>
        <p:spPr>
          <a:xfrm>
            <a:off x="4988660" y="3728154"/>
            <a:ext cx="3408883" cy="870509"/>
          </a:xfrm>
          <a:prstGeom prst="wedgeRectCallout">
            <a:avLst>
              <a:gd name="adj1" fmla="val 37255"/>
              <a:gd name="adj2" fmla="val -633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change</a:t>
            </a:r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5180848" y="1587396"/>
            <a:ext cx="2888732" cy="527060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ige Legende 20"/>
          <p:cNvSpPr/>
          <p:nvPr/>
        </p:nvSpPr>
        <p:spPr>
          <a:xfrm>
            <a:off x="1516227" y="2955961"/>
            <a:ext cx="3408883" cy="870509"/>
          </a:xfrm>
          <a:prstGeom prst="wedgeRectCallout">
            <a:avLst>
              <a:gd name="adj1" fmla="val 58017"/>
              <a:gd name="adj2" fmla="val 851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Permutations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4709160" y="1592580"/>
            <a:ext cx="541020" cy="52654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ige Legende 8"/>
              <p:cNvSpPr/>
              <p:nvPr/>
            </p:nvSpPr>
            <p:spPr>
              <a:xfrm>
                <a:off x="3394253" y="2143353"/>
                <a:ext cx="5003290" cy="870509"/>
              </a:xfrm>
              <a:prstGeom prst="wedgeRectCallout">
                <a:avLst>
                  <a:gd name="adj1" fmla="val -69209"/>
                  <a:gd name="adj2" fmla="val 40511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Decision </a:t>
                </a:r>
                <a:r>
                  <a:rPr lang="de-DE" dirty="0" err="1"/>
                  <a:t>trees</a:t>
                </a:r>
                <a:r>
                  <a:rPr lang="de-DE" dirty="0"/>
                  <a:t> crash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data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308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algn="ctr"/>
                <a:r>
                  <a:rPr lang="de-DE" dirty="0" err="1"/>
                  <a:t>Reason</a:t>
                </a:r>
                <a:r>
                  <a:rPr lang="de-DE" dirty="0"/>
                  <a:t>: </a:t>
                </a:r>
                <a:r>
                  <a:rPr lang="de-DE" dirty="0" err="1"/>
                  <a:t>stack</a:t>
                </a:r>
                <a:r>
                  <a:rPr lang="de-DE" dirty="0"/>
                  <a:t> </a:t>
                </a:r>
                <a:r>
                  <a:rPr lang="de-DE" dirty="0" err="1"/>
                  <a:t>overflow</a:t>
                </a:r>
                <a:r>
                  <a:rPr lang="de-DE" dirty="0"/>
                  <a:t> 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recursion</a:t>
                </a:r>
                <a:endParaRPr lang="de-DE" dirty="0"/>
              </a:p>
            </p:txBody>
          </p:sp>
        </mc:Choice>
        <mc:Fallback xmlns="">
          <p:sp>
            <p:nvSpPr>
              <p:cNvPr id="9" name="Rechteckige Legend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253" y="2143353"/>
                <a:ext cx="5003290" cy="870509"/>
              </a:xfrm>
              <a:prstGeom prst="wedgeRectCallout">
                <a:avLst>
                  <a:gd name="adj1" fmla="val -69209"/>
                  <a:gd name="adj2" fmla="val 40511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liennummernplatzhalt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31</a:t>
            </a:fld>
            <a:endParaRPr lang="en-US"/>
          </a:p>
        </p:txBody>
      </p:sp>
      <p:sp>
        <p:nvSpPr>
          <p:cNvPr id="23" name="Rechteckige Legende 22"/>
          <p:cNvSpPr/>
          <p:nvPr/>
        </p:nvSpPr>
        <p:spPr>
          <a:xfrm>
            <a:off x="5594071" y="2501108"/>
            <a:ext cx="3408883" cy="870509"/>
          </a:xfrm>
          <a:prstGeom prst="wedgeRectCallout">
            <a:avLst>
              <a:gd name="adj1" fmla="val -58891"/>
              <a:gd name="adj2" fmla="val 983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+1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19" name="Rechteckige Legende 18"/>
          <p:cNvSpPr/>
          <p:nvPr/>
        </p:nvSpPr>
        <p:spPr>
          <a:xfrm>
            <a:off x="2672180" y="2189491"/>
            <a:ext cx="3408883" cy="870509"/>
          </a:xfrm>
          <a:prstGeom prst="wedgeRectCallout">
            <a:avLst>
              <a:gd name="adj1" fmla="val -80574"/>
              <a:gd name="adj2" fmla="val 2908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passed</a:t>
            </a:r>
            <a:endParaRPr lang="de-DE" dirty="0"/>
          </a:p>
          <a:p>
            <a:pPr algn="ctr"/>
            <a:r>
              <a:rPr lang="de-DE" dirty="0"/>
              <a:t>all </a:t>
            </a:r>
            <a:r>
              <a:rPr lang="de-DE" dirty="0" err="1"/>
              <a:t>tests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31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1" grpId="0" animBg="1"/>
      <p:bldP spid="22" grpId="0" animBg="1"/>
      <p:bldP spid="22" grpId="1" animBg="1"/>
      <p:bldP spid="9" grpId="0" animBg="1"/>
      <p:bldP spid="9" grpId="1" animBg="1"/>
      <p:bldP spid="23" grpId="0" animBg="1"/>
      <p:bldP spid="23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32470" cy="1325563"/>
          </a:xfrm>
        </p:spPr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scikit-learn</a:t>
            </a:r>
            <a:r>
              <a:rPr lang="de-DE" dirty="0"/>
              <a:t> and Spark</a:t>
            </a:r>
            <a:endParaRPr lang="en-US" dirty="0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13094"/>
            <a:ext cx="7886700" cy="3352118"/>
          </a:xfr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1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Developer Feedback</a:t>
            </a:r>
            <a:endParaRPr lang="en-US" dirty="0"/>
          </a:p>
        </p:txBody>
      </p:sp>
      <p:pic>
        <p:nvPicPr>
          <p:cNvPr id="4" name="Inhaltsplatzhalter 3" descr="Not Getting Those Subscribers? Fear No More! | Basic Blog Ti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0" y="2983664"/>
            <a:ext cx="2428783" cy="2084597"/>
          </a:xfrm>
        </p:spPr>
      </p:pic>
      <p:pic>
        <p:nvPicPr>
          <p:cNvPr id="5" name="Grafik 4" descr="File:Apache Spark logo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85" y="5240311"/>
            <a:ext cx="1619998" cy="843222"/>
          </a:xfrm>
          <a:prstGeom prst="rect">
            <a:avLst/>
          </a:prstGeom>
        </p:spPr>
      </p:pic>
      <p:pic>
        <p:nvPicPr>
          <p:cNvPr id="6" name="Grafik 5" descr="Weka (informatique) — Wikipé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62" y="1861778"/>
            <a:ext cx="1756247" cy="922474"/>
          </a:xfrm>
          <a:prstGeom prst="rect">
            <a:avLst/>
          </a:prstGeom>
        </p:spPr>
      </p:pic>
      <p:pic>
        <p:nvPicPr>
          <p:cNvPr id="7" name="Grafik 6" descr="scikit-learn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55" y="3534000"/>
            <a:ext cx="1499459" cy="80720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 rot="20497912">
            <a:off x="3142209" y="2385596"/>
            <a:ext cx="2738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wekalist@list.waikato.ac.nz</a:t>
            </a:r>
          </a:p>
        </p:txBody>
      </p:sp>
      <p:sp>
        <p:nvSpPr>
          <p:cNvPr id="9" name="Rechteck 8"/>
          <p:cNvSpPr/>
          <p:nvPr/>
        </p:nvSpPr>
        <p:spPr>
          <a:xfrm rot="1334481">
            <a:off x="3268860" y="5188626"/>
            <a:ext cx="23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dev@spark.apache.org</a:t>
            </a:r>
          </a:p>
        </p:txBody>
      </p:sp>
      <p:sp>
        <p:nvSpPr>
          <p:cNvPr id="10" name="Rechteck 9"/>
          <p:cNvSpPr/>
          <p:nvPr/>
        </p:nvSpPr>
        <p:spPr>
          <a:xfrm>
            <a:off x="3285999" y="3681847"/>
            <a:ext cx="2451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scikit-learn@python.org</a:t>
            </a:r>
          </a:p>
        </p:txBody>
      </p:sp>
      <p:sp>
        <p:nvSpPr>
          <p:cNvPr id="13" name="Pfeil nach rechts 12"/>
          <p:cNvSpPr/>
          <p:nvPr/>
        </p:nvSpPr>
        <p:spPr>
          <a:xfrm rot="20509987">
            <a:off x="3577129" y="2702348"/>
            <a:ext cx="2057909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feil nach rechts 13"/>
          <p:cNvSpPr/>
          <p:nvPr/>
        </p:nvSpPr>
        <p:spPr>
          <a:xfrm>
            <a:off x="3617578" y="3962200"/>
            <a:ext cx="2008036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feil nach rechts 14"/>
          <p:cNvSpPr/>
          <p:nvPr/>
        </p:nvSpPr>
        <p:spPr>
          <a:xfrm rot="1367813">
            <a:off x="3561063" y="4933548"/>
            <a:ext cx="2008036" cy="29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53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75+ Free Stock Images 3D Human Character Best Collecti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5" y="2340865"/>
            <a:ext cx="3336442" cy="33364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Positive Feedback</a:t>
            </a:r>
            <a:endParaRPr lang="en-US" dirty="0"/>
          </a:p>
        </p:txBody>
      </p:sp>
      <p:sp>
        <p:nvSpPr>
          <p:cNvPr id="4" name="Ovale Legende 3"/>
          <p:cNvSpPr/>
          <p:nvPr/>
        </p:nvSpPr>
        <p:spPr>
          <a:xfrm>
            <a:off x="2967534" y="1768277"/>
            <a:ext cx="2643226" cy="963520"/>
          </a:xfrm>
          <a:prstGeom prst="wedgeEllipseCallout">
            <a:avLst>
              <a:gd name="adj1" fmla="val -69301"/>
              <a:gd name="adj2" fmla="val 702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„This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definitely</a:t>
            </a:r>
            <a:r>
              <a:rPr lang="de-DE" dirty="0"/>
              <a:t> </a:t>
            </a:r>
            <a:r>
              <a:rPr lang="de-DE" dirty="0" err="1"/>
              <a:t>helpful</a:t>
            </a:r>
            <a:r>
              <a:rPr lang="de-DE" dirty="0"/>
              <a:t>!“</a:t>
            </a:r>
            <a:endParaRPr lang="en-US" dirty="0"/>
          </a:p>
        </p:txBody>
      </p:sp>
      <p:sp>
        <p:nvSpPr>
          <p:cNvPr id="7" name="Ovale Legende 6"/>
          <p:cNvSpPr/>
          <p:nvPr/>
        </p:nvSpPr>
        <p:spPr>
          <a:xfrm>
            <a:off x="4424704" y="4070385"/>
            <a:ext cx="4303320" cy="1274367"/>
          </a:xfrm>
          <a:prstGeom prst="wedgeEllipseCallout">
            <a:avLst>
              <a:gd name="adj1" fmla="val -99318"/>
              <a:gd name="adj2" fmla="val -357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“Thanks for sharing your analysis. We really need more work in this direction.“</a:t>
            </a:r>
          </a:p>
        </p:txBody>
      </p:sp>
      <p:sp>
        <p:nvSpPr>
          <p:cNvPr id="9" name="Ovale Legende 8"/>
          <p:cNvSpPr/>
          <p:nvPr/>
        </p:nvSpPr>
        <p:spPr>
          <a:xfrm>
            <a:off x="4681117" y="2731797"/>
            <a:ext cx="2735885" cy="1193899"/>
          </a:xfrm>
          <a:prstGeom prst="wedgeEllipseCallout">
            <a:avLst>
              <a:gd name="adj1" fmla="val -130208"/>
              <a:gd name="adj2" fmla="val 203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“This sounds like a useful tool. “</a:t>
            </a:r>
          </a:p>
        </p:txBody>
      </p:sp>
      <p:sp>
        <p:nvSpPr>
          <p:cNvPr id="11" name="Ovale Legende 10"/>
          <p:cNvSpPr/>
          <p:nvPr/>
        </p:nvSpPr>
        <p:spPr>
          <a:xfrm>
            <a:off x="2390850" y="5566239"/>
            <a:ext cx="4799991" cy="1193899"/>
          </a:xfrm>
          <a:prstGeom prst="wedgeEllipseCallout">
            <a:avLst>
              <a:gd name="adj1" fmla="val -56922"/>
              <a:gd name="adj2" fmla="val -1248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“Do you have any interest in applying your knowledge to industry?“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48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LA PHRASE INTERROGATIVE | Le Baobab Ble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6" y="2556053"/>
            <a:ext cx="3048000" cy="304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However</a:t>
            </a:r>
            <a:r>
              <a:rPr lang="de-DE" dirty="0"/>
              <a:t>“ …</a:t>
            </a:r>
            <a:endParaRPr lang="en-US" dirty="0"/>
          </a:p>
        </p:txBody>
      </p:sp>
      <p:sp>
        <p:nvSpPr>
          <p:cNvPr id="6" name="Ovale Legende 5"/>
          <p:cNvSpPr/>
          <p:nvPr/>
        </p:nvSpPr>
        <p:spPr>
          <a:xfrm>
            <a:off x="2967533" y="1768277"/>
            <a:ext cx="3886809" cy="963520"/>
          </a:xfrm>
          <a:prstGeom prst="wedgeEllipseCallout">
            <a:avLst>
              <a:gd name="adj1" fmla="val -69301"/>
              <a:gd name="adj2" fmla="val 702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„</a:t>
            </a:r>
            <a:r>
              <a:rPr lang="en-US" altLang="en-US" dirty="0">
                <a:solidFill>
                  <a:schemeClr val="tx1"/>
                </a:solidFill>
                <a:latin typeface="Arial Unicode MS" panose="020B0604020202020204" pitchFamily="34" charset="-128"/>
              </a:rPr>
              <a:t>However, I wanted to point out</a:t>
            </a:r>
            <a:r>
              <a:rPr lang="en-US" altLang="en-US" sz="800" dirty="0">
                <a:solidFill>
                  <a:schemeClr val="tx1"/>
                </a:solidFill>
              </a:rPr>
              <a:t>  </a:t>
            </a:r>
            <a:r>
              <a:rPr lang="de-DE" dirty="0"/>
              <a:t>…“</a:t>
            </a:r>
            <a:endParaRPr lang="en-US" dirty="0"/>
          </a:p>
        </p:txBody>
      </p:sp>
      <p:sp>
        <p:nvSpPr>
          <p:cNvPr id="7" name="Ovale Legende 6"/>
          <p:cNvSpPr/>
          <p:nvPr/>
        </p:nvSpPr>
        <p:spPr>
          <a:xfrm>
            <a:off x="3367430" y="2974066"/>
            <a:ext cx="4372051" cy="963520"/>
          </a:xfrm>
          <a:prstGeom prst="wedgeEllipseCallout">
            <a:avLst>
              <a:gd name="adj1" fmla="val -70305"/>
              <a:gd name="adj2" fmla="val -1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„…</a:t>
            </a:r>
            <a:r>
              <a:rPr lang="en-US" dirty="0"/>
              <a:t>not all your expectations are warranted…”</a:t>
            </a:r>
          </a:p>
        </p:txBody>
      </p:sp>
      <p:sp>
        <p:nvSpPr>
          <p:cNvPr id="8" name="Ovale Legende 7"/>
          <p:cNvSpPr/>
          <p:nvPr/>
        </p:nvSpPr>
        <p:spPr>
          <a:xfrm>
            <a:off x="3589324" y="4080053"/>
            <a:ext cx="2643226" cy="963520"/>
          </a:xfrm>
          <a:prstGeom prst="wedgeEllipseCallout">
            <a:avLst>
              <a:gd name="adj1" fmla="val -94486"/>
              <a:gd name="adj2" fmla="val -921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“I </a:t>
            </a:r>
            <a:r>
              <a:rPr lang="de-DE" dirty="0" err="1"/>
              <a:t>suspect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…“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8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91068" cy="1325563"/>
          </a:xfrm>
        </p:spPr>
        <p:txBody>
          <a:bodyPr/>
          <a:lstStyle/>
          <a:p>
            <a:r>
              <a:rPr lang="de-DE" dirty="0" err="1"/>
              <a:t>Deviations</a:t>
            </a:r>
            <a:r>
              <a:rPr lang="de-DE" dirty="0"/>
              <a:t> not Always </a:t>
            </a:r>
            <a:r>
              <a:rPr lang="de-DE" dirty="0" err="1"/>
              <a:t>Wrong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Minibatches and </a:t>
            </a:r>
            <a:r>
              <a:rPr lang="de-DE" dirty="0" err="1"/>
              <a:t>Bagging</a:t>
            </a:r>
            <a:endParaRPr lang="de-DE" dirty="0"/>
          </a:p>
          <a:p>
            <a:pPr lvl="1"/>
            <a:r>
              <a:rPr lang="de-DE" dirty="0" err="1"/>
              <a:t>Instances</a:t>
            </a:r>
            <a:r>
              <a:rPr lang="de-DE" dirty="0"/>
              <a:t>/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subdivided</a:t>
            </a:r>
            <a:endParaRPr lang="de-DE" dirty="0"/>
          </a:p>
          <a:p>
            <a:pPr lvl="1"/>
            <a:r>
              <a:rPr lang="de-DE" dirty="0" err="1"/>
              <a:t>Partitions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random</a:t>
            </a:r>
            <a:r>
              <a:rPr lang="de-DE" dirty="0"/>
              <a:t> seed and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Asymmetric</a:t>
            </a:r>
            <a:r>
              <a:rPr lang="de-DE" dirty="0"/>
              <a:t> </a:t>
            </a:r>
            <a:r>
              <a:rPr lang="de-DE" dirty="0" err="1"/>
              <a:t>initializations</a:t>
            </a:r>
            <a:endParaRPr lang="de-DE" dirty="0"/>
          </a:p>
          <a:p>
            <a:pPr lvl="1"/>
            <a:r>
              <a:rPr lang="de-DE" dirty="0"/>
              <a:t>Order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tie</a:t>
            </a:r>
            <a:r>
              <a:rPr lang="de-DE" dirty="0"/>
              <a:t> </a:t>
            </a:r>
            <a:r>
              <a:rPr lang="de-DE" dirty="0" err="1"/>
              <a:t>breaker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90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Users vs. </a:t>
            </a:r>
            <a:r>
              <a:rPr lang="de-DE" dirty="0" err="1"/>
              <a:t>Devs</a:t>
            </a:r>
            <a:endParaRPr lang="en-US" dirty="0"/>
          </a:p>
        </p:txBody>
      </p:sp>
      <p:pic>
        <p:nvPicPr>
          <p:cNvPr id="4" name="Grafik 3" descr="Les théories de la communication - Love Communica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35" y="2689860"/>
            <a:ext cx="4566857" cy="4648200"/>
          </a:xfrm>
          <a:prstGeom prst="rect">
            <a:avLst/>
          </a:prstGeom>
        </p:spPr>
      </p:pic>
      <p:sp>
        <p:nvSpPr>
          <p:cNvPr id="5" name="Ovale Legende 4"/>
          <p:cNvSpPr/>
          <p:nvPr/>
        </p:nvSpPr>
        <p:spPr>
          <a:xfrm>
            <a:off x="144780" y="2819400"/>
            <a:ext cx="2339340" cy="868680"/>
          </a:xfrm>
          <a:prstGeom prst="wedgeEllipseCallout">
            <a:avLst>
              <a:gd name="adj1" fmla="val 43255"/>
              <a:gd name="adj2" fmla="val 633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detail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2868642" y="2880360"/>
            <a:ext cx="2434877" cy="80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3104862" y="3253740"/>
            <a:ext cx="414053" cy="80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4832032" y="3150870"/>
            <a:ext cx="182880" cy="80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4693633" y="3015615"/>
            <a:ext cx="182880" cy="80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Legende 5"/>
          <p:cNvSpPr/>
          <p:nvPr/>
        </p:nvSpPr>
        <p:spPr>
          <a:xfrm>
            <a:off x="5275038" y="441960"/>
            <a:ext cx="3861054" cy="3112770"/>
          </a:xfrm>
          <a:prstGeom prst="wedgeEllipseCallout">
            <a:avLst>
              <a:gd name="adj1" fmla="val -41030"/>
              <a:gd name="adj2" fmla="val 559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“We could try and document all the  cases where the result will not fulfill these invariances, but I think that might be too much. </a:t>
            </a:r>
            <a:br>
              <a:rPr lang="en-US" sz="1400" dirty="0"/>
            </a:br>
            <a:r>
              <a:rPr lang="en-US" sz="1400" b="1" dirty="0"/>
              <a:t>At some point we need the users to understand what's going on. </a:t>
            </a:r>
            <a:r>
              <a:rPr lang="en-US" sz="1400" dirty="0"/>
              <a:t>If you look at the random forest algorithm and you fix </a:t>
            </a:r>
            <a:br>
              <a:rPr lang="en-US" sz="1400" dirty="0"/>
            </a:br>
            <a:r>
              <a:rPr lang="en-US" sz="1400" dirty="0"/>
              <a:t>the random state it's obvious that feature order matters. “ </a:t>
            </a:r>
          </a:p>
          <a:p>
            <a:r>
              <a:rPr lang="en-US" sz="1400" dirty="0"/>
              <a:t>    -  </a:t>
            </a:r>
            <a:r>
              <a:rPr lang="en-US" sz="1400" dirty="0" err="1"/>
              <a:t>Scikit</a:t>
            </a:r>
            <a:r>
              <a:rPr lang="en-US" sz="1400" dirty="0"/>
              <a:t>-Learn Core Developer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70699" y="4553901"/>
            <a:ext cx="2667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 </a:t>
            </a:r>
            <a:r>
              <a:rPr lang="de-DE" dirty="0" err="1"/>
              <a:t>Weka‘s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forest</a:t>
            </a:r>
            <a:r>
              <a:rPr lang="de-DE" dirty="0"/>
              <a:t> </a:t>
            </a:r>
            <a:r>
              <a:rPr lang="de-DE" dirty="0" err="1"/>
              <a:t>fulfills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property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5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Deviation vs. </a:t>
            </a:r>
            <a:r>
              <a:rPr lang="de-DE" dirty="0" err="1"/>
              <a:t>Significance</a:t>
            </a:r>
            <a:endParaRPr lang="en-US" dirty="0"/>
          </a:p>
        </p:txBody>
      </p:sp>
      <p:pic>
        <p:nvPicPr>
          <p:cNvPr id="4" name="Inhaltsplatzhalter 3" descr="75+ Free Stock Images 3D Human Character Best Collec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76" y="2067026"/>
            <a:ext cx="3263503" cy="4351338"/>
          </a:xfrm>
          <a:prstGeom prst="rect">
            <a:avLst/>
          </a:prstGeom>
        </p:spPr>
      </p:pic>
      <p:sp>
        <p:nvSpPr>
          <p:cNvPr id="6" name="Ovale Legende 5"/>
          <p:cNvSpPr/>
          <p:nvPr/>
        </p:nvSpPr>
        <p:spPr>
          <a:xfrm>
            <a:off x="833475" y="1960473"/>
            <a:ext cx="3672230" cy="1463041"/>
          </a:xfrm>
          <a:prstGeom prst="wedgeEllipseCallout">
            <a:avLst>
              <a:gd name="adj1" fmla="val 85143"/>
              <a:gd name="adj2" fmla="val 842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“Was the final difference in accuracy statistically significant?” – Creator of Apache Spark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93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</a:t>
            </a:r>
            <a:r>
              <a:rPr lang="de-DE" dirty="0" err="1"/>
              <a:t>Steps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err="1"/>
              <a:t>Significance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differences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Algorithm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metamorphic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Other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, e.g., </a:t>
            </a:r>
            <a:r>
              <a:rPr lang="de-DE" dirty="0" err="1"/>
              <a:t>clustering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Use </a:t>
            </a:r>
            <a:r>
              <a:rPr lang="de-DE" dirty="0" err="1"/>
              <a:t>combinatorical</a:t>
            </a:r>
            <a:r>
              <a:rPr lang="de-DE" dirty="0"/>
              <a:t> </a:t>
            </a:r>
            <a:r>
              <a:rPr lang="de-DE" dirty="0" err="1"/>
              <a:t>testing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Modern </a:t>
            </a:r>
            <a:r>
              <a:rPr lang="de-DE" dirty="0" err="1"/>
              <a:t>Applications</a:t>
            </a:r>
            <a:endParaRPr lang="en-US" dirty="0"/>
          </a:p>
        </p:txBody>
      </p:sp>
      <p:pic>
        <p:nvPicPr>
          <p:cNvPr id="5" name="Inhaltsplatzhalter 3" descr="Carta di Credito USA, bancomat o prepagata: come pagar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2" y="2012279"/>
            <a:ext cx="2639263" cy="1260596"/>
          </a:xfrm>
          <a:prstGeom prst="rect">
            <a:avLst/>
          </a:prstGeom>
        </p:spPr>
      </p:pic>
      <p:pic>
        <p:nvPicPr>
          <p:cNvPr id="6" name="Grafik 5" descr="News | Exponential Tim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3"/>
          <a:stretch/>
        </p:blipFill>
        <p:spPr>
          <a:xfrm>
            <a:off x="4359858" y="2012278"/>
            <a:ext cx="3904428" cy="1114663"/>
          </a:xfrm>
          <a:prstGeom prst="rect">
            <a:avLst/>
          </a:prstGeom>
        </p:spPr>
      </p:pic>
      <p:pic>
        <p:nvPicPr>
          <p:cNvPr id="7" name="Grafik 6" descr="Belle Noir Magazine | Big. Beautiful. You.: The Frug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47" y="4288200"/>
            <a:ext cx="1453896" cy="145389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382572" y="3622030"/>
            <a:ext cx="169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Fraud </a:t>
            </a:r>
            <a:r>
              <a:rPr lang="de-DE" dirty="0" err="1"/>
              <a:t>Detection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1264585" y="6001074"/>
            <a:ext cx="149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Credit</a:t>
            </a:r>
            <a:r>
              <a:rPr lang="de-DE" dirty="0"/>
              <a:t> Scoring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5426709" y="3622030"/>
            <a:ext cx="1967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Object</a:t>
            </a:r>
            <a:r>
              <a:rPr lang="de-DE" dirty="0"/>
              <a:t> Recognition</a:t>
            </a:r>
            <a:endParaRPr lang="en-US" dirty="0"/>
          </a:p>
        </p:txBody>
      </p:sp>
      <p:pic>
        <p:nvPicPr>
          <p:cNvPr id="11" name="Inhaltsplatzhalter 3" descr="Self-driving Cars: The technology, risks and possibilities ...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79" y="4324447"/>
            <a:ext cx="4282186" cy="1712874"/>
          </a:xfrm>
        </p:spPr>
      </p:pic>
      <p:sp>
        <p:nvSpPr>
          <p:cNvPr id="12" name="Textfeld 11"/>
          <p:cNvSpPr txBox="1"/>
          <p:nvPr/>
        </p:nvSpPr>
        <p:spPr>
          <a:xfrm>
            <a:off x="5426709" y="6001074"/>
            <a:ext cx="211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Autonomous</a:t>
            </a:r>
            <a:r>
              <a:rPr lang="de-DE" dirty="0"/>
              <a:t> </a:t>
            </a:r>
            <a:r>
              <a:rPr lang="de-DE" dirty="0" err="1"/>
              <a:t>Driving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7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Hyperparameters and </a:t>
            </a:r>
            <a:r>
              <a:rPr lang="de-DE" dirty="0" err="1"/>
              <a:t>Testing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nhaltsplatzhalter 3" descr="75+ Free Stock Images 3D Human Character Best Collec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76" y="2067026"/>
            <a:ext cx="3263503" cy="4351338"/>
          </a:xfrm>
          <a:prstGeom prst="rect">
            <a:avLst/>
          </a:prstGeom>
        </p:spPr>
      </p:pic>
      <p:sp>
        <p:nvSpPr>
          <p:cNvPr id="5" name="Wolkenförmige Legende 4"/>
          <p:cNvSpPr/>
          <p:nvPr/>
        </p:nvSpPr>
        <p:spPr>
          <a:xfrm>
            <a:off x="555954" y="2245766"/>
            <a:ext cx="4381805" cy="1872692"/>
          </a:xfrm>
          <a:prstGeom prst="cloudCallout">
            <a:avLst>
              <a:gd name="adj1" fmla="val 67797"/>
              <a:gd name="adj2" fmla="val 3437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 err="1"/>
              <a:t>How</a:t>
            </a:r>
            <a:r>
              <a:rPr lang="de-DE" sz="2000" dirty="0"/>
              <a:t> do </a:t>
            </a:r>
            <a:r>
              <a:rPr lang="de-DE" sz="2000" dirty="0" err="1"/>
              <a:t>hyper</a:t>
            </a:r>
            <a:r>
              <a:rPr lang="de-DE" sz="2000" dirty="0"/>
              <a:t> </a:t>
            </a:r>
            <a:r>
              <a:rPr lang="de-DE" sz="2000" dirty="0" err="1"/>
              <a:t>parameters</a:t>
            </a:r>
            <a:r>
              <a:rPr lang="de-DE" sz="2000" dirty="0"/>
              <a:t> </a:t>
            </a:r>
            <a:r>
              <a:rPr lang="de-DE" sz="2000" dirty="0" err="1"/>
              <a:t>affect</a:t>
            </a:r>
            <a:r>
              <a:rPr lang="de-DE" sz="2000" dirty="0"/>
              <a:t> </a:t>
            </a:r>
            <a:r>
              <a:rPr lang="de-DE" sz="2000" dirty="0" err="1"/>
              <a:t>my</a:t>
            </a:r>
            <a:r>
              <a:rPr lang="de-DE" sz="2000" dirty="0"/>
              <a:t> </a:t>
            </a:r>
            <a:r>
              <a:rPr lang="de-DE" sz="2000" dirty="0" err="1"/>
              <a:t>tests</a:t>
            </a:r>
            <a:r>
              <a:rPr lang="de-DE" sz="2000" dirty="0"/>
              <a:t>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36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Combinatorical</a:t>
            </a:r>
            <a:r>
              <a:rPr lang="de-DE" dirty="0"/>
              <a:t> </a:t>
            </a:r>
            <a:r>
              <a:rPr lang="de-DE" dirty="0" err="1"/>
              <a:t>Testing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76470" y="1825625"/>
            <a:ext cx="4138880" cy="4351338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…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hyper</a:t>
            </a:r>
            <a:r>
              <a:rPr lang="de-DE" dirty="0"/>
              <a:t> </a:t>
            </a:r>
            <a:r>
              <a:rPr lang="de-DE" dirty="0" err="1"/>
              <a:t>parameters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 descr="weka.gui.GenericObjectEdi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8" y="1230662"/>
            <a:ext cx="3331164" cy="554126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304995" y="52962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>
                <a:latin typeface="URWPalladioL-Roma"/>
              </a:rPr>
              <a:t>J. Chandrasekaran, H. Feng, Y. Lei, D. R. Kuhn, and R. Kacker,</a:t>
            </a:r>
          </a:p>
          <a:p>
            <a:r>
              <a:rPr lang="en-US" sz="1200" dirty="0">
                <a:latin typeface="URWPalladioL-Roma"/>
              </a:rPr>
              <a:t>“Applying combinatorial testing to data mining algorithms,” in</a:t>
            </a:r>
          </a:p>
          <a:p>
            <a:r>
              <a:rPr lang="en-US" sz="1200" dirty="0">
                <a:latin typeface="URWPalladioL-Ital"/>
              </a:rPr>
              <a:t>2017 IEEE International Conference on Software Testing, Verification and Validation Workshops (ICSTW)</a:t>
            </a:r>
            <a:r>
              <a:rPr lang="en-US" sz="1200" dirty="0">
                <a:latin typeface="URWPalladioL-Roma"/>
              </a:rPr>
              <a:t>, March 2017, pp. 253–261.</a:t>
            </a:r>
            <a:endParaRPr lang="en-US" sz="1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6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Einführung und Motivation</a:t>
            </a:r>
          </a:p>
          <a:p>
            <a:endParaRPr lang="de-DE" dirty="0"/>
          </a:p>
          <a:p>
            <a:r>
              <a:rPr lang="de-DE" dirty="0"/>
              <a:t>Das Orakelproblem und Pseudoorakel</a:t>
            </a:r>
          </a:p>
          <a:p>
            <a:endParaRPr lang="de-DE" dirty="0"/>
          </a:p>
          <a:p>
            <a:r>
              <a:rPr lang="de-DE" dirty="0"/>
              <a:t>Fallstudie für Klassifikationsprobleme</a:t>
            </a:r>
          </a:p>
          <a:p>
            <a:endParaRPr lang="de-DE" dirty="0"/>
          </a:p>
          <a:p>
            <a:r>
              <a:rPr lang="de-DE" b="1" dirty="0"/>
              <a:t>Ausblick und Zusammenfassung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918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Future (?)</a:t>
            </a:r>
            <a:endParaRPr lang="en-US" dirty="0"/>
          </a:p>
        </p:txBody>
      </p:sp>
      <p:pic>
        <p:nvPicPr>
          <p:cNvPr id="4" name="Grafik 3" descr="Educator Musing: The New Digital Div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22" y="972455"/>
            <a:ext cx="7110624" cy="43197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38912" y="3012791"/>
            <a:ext cx="136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Machine</a:t>
            </a:r>
            <a:r>
              <a:rPr lang="de-DE" dirty="0"/>
              <a:t> Learning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7029144" y="1692464"/>
            <a:ext cx="21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Quality Assurance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270858" y="5219980"/>
            <a:ext cx="348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Modification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) Standards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4261103" y="4771047"/>
            <a:ext cx="349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Tools and Methods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4261103" y="4322114"/>
            <a:ext cx="456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Joined Conferences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7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68251" y="365126"/>
            <a:ext cx="8441740" cy="1325563"/>
          </a:xfrm>
        </p:spPr>
        <p:txBody>
          <a:bodyPr/>
          <a:lstStyle/>
          <a:p>
            <a:r>
              <a:rPr lang="de-DE" dirty="0"/>
              <a:t>Summary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36" y="1690690"/>
            <a:ext cx="3109596" cy="233219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Grafik 7" descr="File:Cancelled cross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2" y="2731628"/>
            <a:ext cx="913994" cy="91399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6CB96-5D67-4DBF-B1C1-15B2C9AB1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468" y="1690690"/>
            <a:ext cx="3109595" cy="233219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63D4A0-B615-4B40-990E-C011A14F6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379" y="4182351"/>
            <a:ext cx="3142153" cy="235661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03596E-EF5D-417C-8E43-C215FEF07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2468" y="4206716"/>
            <a:ext cx="3109595" cy="233219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61346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Machine</a:t>
            </a:r>
            <a:r>
              <a:rPr lang="de-DE" dirty="0"/>
              <a:t> Learning and </a:t>
            </a:r>
            <a:r>
              <a:rPr lang="de-DE" dirty="0" err="1"/>
              <a:t>Safety</a:t>
            </a:r>
            <a:endParaRPr lang="en-US" dirty="0"/>
          </a:p>
        </p:txBody>
      </p:sp>
      <p:pic>
        <p:nvPicPr>
          <p:cNvPr id="4" name="Inhaltsplatzhalter 3" descr="Self-driving Cars: The technology, risks and possibilities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4" y="3022887"/>
            <a:ext cx="7886700" cy="3154680"/>
          </a:xfrm>
        </p:spPr>
      </p:pic>
      <p:sp>
        <p:nvSpPr>
          <p:cNvPr id="5" name="Textfeld 4"/>
          <p:cNvSpPr txBox="1"/>
          <p:nvPr/>
        </p:nvSpPr>
        <p:spPr>
          <a:xfrm>
            <a:off x="1598369" y="2216502"/>
            <a:ext cx="604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ISO 26262 Standard: </a:t>
            </a:r>
            <a:r>
              <a:rPr lang="en-US" b="1" dirty="0"/>
              <a:t>Road vehicles – Functional safety</a:t>
            </a:r>
          </a:p>
          <a:p>
            <a:r>
              <a:rPr lang="de-DE" b="1" dirty="0"/>
              <a:t>Part 6: </a:t>
            </a:r>
            <a:r>
              <a:rPr lang="en-US" b="1" dirty="0"/>
              <a:t>Product development at the software level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5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ISO 26262 Standard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Automotive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Integrity</a:t>
            </a:r>
            <a:r>
              <a:rPr lang="de-DE" dirty="0"/>
              <a:t> Level D (ASIL D)</a:t>
            </a:r>
          </a:p>
          <a:p>
            <a:pPr lvl="1"/>
            <a:r>
              <a:rPr lang="de-DE" dirty="0"/>
              <a:t>„</a:t>
            </a:r>
            <a:r>
              <a:rPr lang="en-US" dirty="0"/>
              <a:t>ASIL D represents </a:t>
            </a:r>
            <a:r>
              <a:rPr lang="en-US" b="1" dirty="0"/>
              <a:t>likely potential for severely life-threatening or fatal injury </a:t>
            </a:r>
            <a:r>
              <a:rPr lang="en-US" dirty="0"/>
              <a:t>in the event of a malfunction and requires the highest level of assurance that the dependent safety goals are sufficient and have been achieved.”</a:t>
            </a:r>
          </a:p>
          <a:p>
            <a:endParaRPr lang="de-DE" dirty="0"/>
          </a:p>
          <a:p>
            <a:r>
              <a:rPr lang="de-DE" dirty="0" err="1"/>
              <a:t>Defines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assurance</a:t>
            </a: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54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</a:t>
            </a:r>
            <a:endParaRPr lang="en-US" dirty="0"/>
          </a:p>
        </p:txBody>
      </p:sp>
      <p:pic>
        <p:nvPicPr>
          <p:cNvPr id="4" name="Inhaltsplatzhalter 3" descr="Database PNG Transparent Images | PNG All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2" y="3158094"/>
            <a:ext cx="730216" cy="1012431"/>
          </a:xfrm>
        </p:spPr>
      </p:pic>
      <p:pic>
        <p:nvPicPr>
          <p:cNvPr id="8" name="Inhaltsplatzhalter 3" descr="¿Qué es el Deep Learning, y por qué nos interesa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656" y="2910682"/>
            <a:ext cx="3010737" cy="1507253"/>
          </a:xfrm>
          <a:prstGeom prst="rect">
            <a:avLst/>
          </a:prstGeom>
        </p:spPr>
      </p:pic>
      <p:pic>
        <p:nvPicPr>
          <p:cNvPr id="9" name="Grafik 8" descr="Do the executives in your company make people nervou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11" y="2910682"/>
            <a:ext cx="2259640" cy="1535849"/>
          </a:xfrm>
          <a:prstGeom prst="rect">
            <a:avLst/>
          </a:prstGeom>
        </p:spPr>
      </p:pic>
      <p:pic>
        <p:nvPicPr>
          <p:cNvPr id="10" name="Inhaltsplatzhalter 3" descr="Database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39" y="1288254"/>
            <a:ext cx="730216" cy="1012431"/>
          </a:xfrm>
          <a:prstGeom prst="rect">
            <a:avLst/>
          </a:prstGeom>
        </p:spPr>
      </p:pic>
      <p:pic>
        <p:nvPicPr>
          <p:cNvPr id="11" name="Grafik 10" descr="Wright-Stuff Music » MTEC2011 Part 2 – My Presentation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93" y="4821847"/>
            <a:ext cx="2626157" cy="165241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34531" y="4584185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Training Data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7623102" y="1626355"/>
            <a:ext cx="104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Test Data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2710813" y="4584185"/>
            <a:ext cx="197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Learning </a:t>
            </a:r>
            <a:r>
              <a:rPr lang="de-DE" dirty="0" err="1"/>
              <a:t>Algorithm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5889193" y="407719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870507" y="6380522"/>
            <a:ext cx="273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Evaluation </a:t>
            </a:r>
            <a:r>
              <a:rPr lang="de-DE" dirty="0" err="1"/>
              <a:t>with</a:t>
            </a:r>
            <a:r>
              <a:rPr lang="de-DE" dirty="0"/>
              <a:t> ML </a:t>
            </a:r>
            <a:r>
              <a:rPr lang="de-DE" dirty="0" err="1"/>
              <a:t>Metrics</a:t>
            </a:r>
            <a:endParaRPr lang="en-US" dirty="0"/>
          </a:p>
        </p:txBody>
      </p:sp>
      <p:sp>
        <p:nvSpPr>
          <p:cNvPr id="17" name="Pfeil nach rechts 16"/>
          <p:cNvSpPr/>
          <p:nvPr/>
        </p:nvSpPr>
        <p:spPr>
          <a:xfrm>
            <a:off x="1505229" y="3561259"/>
            <a:ext cx="402336" cy="234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feil nach rechts 17"/>
          <p:cNvSpPr/>
          <p:nvPr/>
        </p:nvSpPr>
        <p:spPr>
          <a:xfrm>
            <a:off x="5221362" y="3546961"/>
            <a:ext cx="402336" cy="234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rechts 18"/>
          <p:cNvSpPr/>
          <p:nvPr/>
        </p:nvSpPr>
        <p:spPr>
          <a:xfrm rot="5400000">
            <a:off x="7001103" y="2487517"/>
            <a:ext cx="402336" cy="234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rechts 19"/>
          <p:cNvSpPr/>
          <p:nvPr/>
        </p:nvSpPr>
        <p:spPr>
          <a:xfrm rot="5400000">
            <a:off x="7001103" y="4836170"/>
            <a:ext cx="402336" cy="234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File:Cancelled cross.sv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42" y="1830521"/>
            <a:ext cx="4244183" cy="42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Excerpt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ISO 26262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Quality </a:t>
            </a:r>
            <a:r>
              <a:rPr lang="de-DE" dirty="0" err="1"/>
              <a:t>assurance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ASIL-D:</a:t>
            </a:r>
          </a:p>
          <a:p>
            <a:pPr lvl="1"/>
            <a:r>
              <a:rPr lang="de-DE" dirty="0" err="1"/>
              <a:t>Equivalence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lvl="3"/>
            <a:endParaRPr lang="de-DE" dirty="0"/>
          </a:p>
          <a:p>
            <a:pPr lvl="1"/>
            <a:r>
              <a:rPr lang="de-DE" dirty="0"/>
              <a:t>Boundary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pPr lvl="3"/>
            <a:endParaRPr lang="de-DE" dirty="0"/>
          </a:p>
          <a:p>
            <a:pPr lvl="1"/>
            <a:r>
              <a:rPr lang="de-DE" dirty="0" err="1"/>
              <a:t>Modified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/ </a:t>
            </a:r>
            <a:r>
              <a:rPr lang="de-DE" dirty="0" err="1"/>
              <a:t>Decision</a:t>
            </a:r>
            <a:r>
              <a:rPr lang="de-DE" dirty="0"/>
              <a:t> </a:t>
            </a:r>
            <a:r>
              <a:rPr lang="de-DE" dirty="0" err="1"/>
              <a:t>Coverage</a:t>
            </a:r>
            <a:endParaRPr lang="de-DE" dirty="0"/>
          </a:p>
          <a:p>
            <a:pPr lvl="3"/>
            <a:endParaRPr lang="de-DE" dirty="0"/>
          </a:p>
          <a:p>
            <a:pPr lvl="1"/>
            <a:r>
              <a:rPr lang="de-DE" dirty="0"/>
              <a:t>….</a:t>
            </a:r>
          </a:p>
          <a:p>
            <a:pPr lvl="1"/>
            <a:endParaRPr lang="de-DE" dirty="0"/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Free illustration: Question Mark, Consider, Think - Fre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79" y="759903"/>
            <a:ext cx="4849062" cy="484906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6473" y="3155174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Boundaries</a:t>
            </a:r>
            <a:endParaRPr lang="en-US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357655" y="4366937"/>
            <a:ext cx="153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Coverage</a:t>
            </a:r>
            <a:endParaRPr lang="en-US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2653242" y="5312914"/>
            <a:ext cx="3048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Equivalence</a:t>
            </a:r>
            <a:r>
              <a:rPr lang="de-DE" sz="2800" dirty="0"/>
              <a:t> </a:t>
            </a:r>
            <a:r>
              <a:rPr lang="de-DE" sz="2800" dirty="0" err="1"/>
              <a:t>Classes</a:t>
            </a:r>
            <a:endParaRPr lang="en-US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1636874" y="1942406"/>
            <a:ext cx="2039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Specification</a:t>
            </a:r>
            <a:endParaRPr lang="en-US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6199861" y="4602891"/>
            <a:ext cx="2944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Exception</a:t>
            </a:r>
            <a:r>
              <a:rPr lang="de-DE" sz="2800" dirty="0"/>
              <a:t> Scenarios</a:t>
            </a:r>
            <a:endParaRPr lang="en-US" sz="2800" dirty="0"/>
          </a:p>
        </p:txBody>
      </p:sp>
      <p:sp>
        <p:nvSpPr>
          <p:cNvPr id="14" name="Textfeld 13"/>
          <p:cNvSpPr txBox="1"/>
          <p:nvPr/>
        </p:nvSpPr>
        <p:spPr>
          <a:xfrm>
            <a:off x="6765645" y="2810400"/>
            <a:ext cx="184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Robustness</a:t>
            </a:r>
            <a:endParaRPr lang="en-US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5629869" y="1698711"/>
            <a:ext cx="251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Correctness</a:t>
            </a:r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Complex</a:t>
            </a:r>
            <a:r>
              <a:rPr lang="de-DE" dirty="0"/>
              <a:t> Testprozess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DAE7-0187-4C1B-B7C1-2727988F0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1104</Words>
  <Application>Microsoft Office PowerPoint</Application>
  <PresentationFormat>On-screen Show (4:3)</PresentationFormat>
  <Paragraphs>291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</vt:lpstr>
      <vt:lpstr>Arial Unicode MS</vt:lpstr>
      <vt:lpstr>Calibri</vt:lpstr>
      <vt:lpstr>Calibri Light</vt:lpstr>
      <vt:lpstr>Cambria Math</vt:lpstr>
      <vt:lpstr>URWPalladioL-Ital</vt:lpstr>
      <vt:lpstr>URWPalladioL-Roma</vt:lpstr>
      <vt:lpstr>Wingdings</vt:lpstr>
      <vt:lpstr>Office</vt:lpstr>
      <vt:lpstr>Automated Test Oracles for  Machine Learning Software</vt:lpstr>
      <vt:lpstr>Contents</vt:lpstr>
      <vt:lpstr>Machine Learning Software</vt:lpstr>
      <vt:lpstr>Modern Applications</vt:lpstr>
      <vt:lpstr>Machine Learning and Safety</vt:lpstr>
      <vt:lpstr>ISO 26262 Standard</vt:lpstr>
      <vt:lpstr>Testing of Machine Learning</vt:lpstr>
      <vt:lpstr>Excerpt from ISO 26262</vt:lpstr>
      <vt:lpstr>Requires Complex Testprozess</vt:lpstr>
      <vt:lpstr>PowerPoint Presentation</vt:lpstr>
      <vt:lpstr>PowerPoint Presentation</vt:lpstr>
      <vt:lpstr>Contents</vt:lpstr>
      <vt:lpstr>Software Testing!</vt:lpstr>
      <vt:lpstr>The Test Oracle</vt:lpstr>
      <vt:lpstr>The Oracle Problem</vt:lpstr>
      <vt:lpstr>Testing with Pseudo Oracles</vt:lpstr>
      <vt:lpstr>Pseudo Oracles for Machine Learning</vt:lpstr>
      <vt:lpstr>Approach 1: Metamorphic Testing</vt:lpstr>
      <vt:lpstr>Metamorphisches Testen</vt:lpstr>
      <vt:lpstr>Metamorphische Relations</vt:lpstr>
      <vt:lpstr>Approach 2: Testing through other implementations</vt:lpstr>
      <vt:lpstr>Comparison of Implementations</vt:lpstr>
      <vt:lpstr>Comparison of  Linear Regression</vt:lpstr>
      <vt:lpstr>Contents</vt:lpstr>
      <vt:lpstr>Testing of Classification Algorithms</vt:lpstr>
      <vt:lpstr>Six Metamorphic Tests</vt:lpstr>
      <vt:lpstr>Smoke Testing</vt:lpstr>
      <vt:lpstr>Design of the Smoke Tests</vt:lpstr>
      <vt:lpstr>22 Smoke Tests for Classification</vt:lpstr>
      <vt:lpstr>Prototype „atoml“</vt:lpstr>
      <vt:lpstr>Results for Weka</vt:lpstr>
      <vt:lpstr>Results for scikit-learn and Spark</vt:lpstr>
      <vt:lpstr>Developer Feedback</vt:lpstr>
      <vt:lpstr>Positive Feedback</vt:lpstr>
      <vt:lpstr>„However“ …</vt:lpstr>
      <vt:lpstr>Deviations not Always Wrong</vt:lpstr>
      <vt:lpstr>Users vs. Devs</vt:lpstr>
      <vt:lpstr>Deviation vs. Significance</vt:lpstr>
      <vt:lpstr>Further Steps</vt:lpstr>
      <vt:lpstr>Hyperparameters and Testing</vt:lpstr>
      <vt:lpstr>Combinatorical Testing</vt:lpstr>
      <vt:lpstr>Agenda</vt:lpstr>
      <vt:lpstr>The Future (?)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 for  Machine Learning</dc:title>
  <dc:creator>sherbold</dc:creator>
  <cp:lastModifiedBy>sherbold</cp:lastModifiedBy>
  <cp:revision>235</cp:revision>
  <cp:lastPrinted>2018-12-14T07:41:56Z</cp:lastPrinted>
  <dcterms:created xsi:type="dcterms:W3CDTF">2018-12-04T12:33:12Z</dcterms:created>
  <dcterms:modified xsi:type="dcterms:W3CDTF">2019-10-18T14:04:04Z</dcterms:modified>
</cp:coreProperties>
</file>